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88" r:id="rId2"/>
    <p:sldId id="291" r:id="rId3"/>
    <p:sldId id="276" r:id="rId4"/>
    <p:sldId id="277" r:id="rId5"/>
    <p:sldId id="281" r:id="rId6"/>
    <p:sldId id="286" r:id="rId7"/>
    <p:sldId id="287" r:id="rId8"/>
    <p:sldId id="289" r:id="rId9"/>
    <p:sldId id="290" r:id="rId10"/>
    <p:sldId id="292" r:id="rId11"/>
    <p:sldId id="293" r:id="rId12"/>
    <p:sldId id="299" r:id="rId13"/>
    <p:sldId id="302" r:id="rId14"/>
    <p:sldId id="303" r:id="rId15"/>
    <p:sldId id="301" r:id="rId16"/>
    <p:sldId id="305" r:id="rId17"/>
    <p:sldId id="280" r:id="rId18"/>
    <p:sldId id="295" r:id="rId19"/>
    <p:sldId id="282" r:id="rId20"/>
    <p:sldId id="297" r:id="rId21"/>
    <p:sldId id="283" r:id="rId22"/>
    <p:sldId id="298" r:id="rId23"/>
    <p:sldId id="296" r:id="rId24"/>
    <p:sldId id="284" r:id="rId25"/>
    <p:sldId id="294" r:id="rId26"/>
    <p:sldId id="30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B9B9"/>
    <a:srgbClr val="D6D6D6"/>
    <a:srgbClr val="8C8182"/>
    <a:srgbClr val="BCCDE8"/>
    <a:srgbClr val="2F518E"/>
    <a:srgbClr val="BCCDE7"/>
    <a:srgbClr val="DDBC8E"/>
    <a:srgbClr val="7515DD"/>
    <a:srgbClr val="DDBC90"/>
    <a:srgbClr val="BF1C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91"/>
    <p:restoredTop sz="96312"/>
  </p:normalViewPr>
  <p:slideViewPr>
    <p:cSldViewPr snapToGrid="0" snapToObjects="1">
      <p:cViewPr>
        <p:scale>
          <a:sx n="113" d="100"/>
          <a:sy n="113" d="100"/>
        </p:scale>
        <p:origin x="616" y="1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457AB-9497-474D-9690-1DAF2DEE3A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F47B52-ECC5-3143-9AC5-0BC28D7E305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6D88F6-2DDA-CB4F-91F4-9B525386DD76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83F28F6-C730-9745-BB79-6FA7876C86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F674778-9451-4341-8976-BA4DBB1EFD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56ECC9-EBA1-C74E-A47C-9E7191DC99F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DC6151-322F-D349-AF2D-A63504DE21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638AA7-1C04-754E-A4B1-55240AB2850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55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8938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452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8283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6954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8101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397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212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A6E33-2D2C-1744-848F-6D19AC5D5D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D28BBC-2041-A44D-B052-74F557FCFE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5D842-BF4E-9943-B6BF-0EE2CE90E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A52AC-85E5-9543-BA73-F349F83B1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DF1846-B02E-D64B-ACD8-D2838F908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435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4F634-7BAD-094C-9E1D-77731856F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B2608A-2390-7643-BF48-B0DB313B32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45C0E-3BC6-4B47-AA78-EEFFAB2C1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E6ACD6-5931-3F4C-9891-4663D2E31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B72A5-9BDF-7941-B94B-2AB5F028C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966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A68D85-8656-3340-B405-5FB5C0EC5E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B18CA8-4AE3-584B-843A-896C4131B5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708C2-CEF3-8D4C-AA21-DEC93575F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6EA159-6BA5-424A-A1F3-B4E90AE9B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BCA5F2-8CEF-BC47-8C41-CBEFE41FD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19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9318B-A846-E446-98FD-4995B3DFE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F3827-9F23-054E-B2B5-4821CEBEF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0B101-8097-5246-B2E5-257A4D248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05E38-6A8F-E24D-B421-FDB288454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F23862-8064-B749-BF92-CEB6D5F07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086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61EF0-BF1F-7743-A8EB-5AF3E5AAC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658563-CB97-1F46-90B9-89C5A57018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B5FFC-3CCA-4943-B8DE-E61D41C04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450CF-190E-EC43-97A6-BDF3257BB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57156-755F-024D-8FC0-FA31FBC19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13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9FF9C-B00C-6745-8ED0-68B66E976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28C45-340A-204A-82D4-6938ADF0C1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AA3FE-051F-7B4F-8113-BC15E09E2A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793A70-1D67-884E-8E54-89EB33883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C30026-2C5E-F241-A894-58BCF3FF4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740DC1-1F1E-2D47-A964-9B5CF0861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614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BA778-49E8-3242-943D-A38ABFA35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37F160-A91F-8B4C-B9C9-4864B3954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3B25D-ADB6-274A-B251-36874B50BE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8D5AE1-9582-6D4B-A1AB-0C9FFCC549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364852-6465-AA4E-83D1-4E49FD92EA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FD0343-F09B-9743-AE01-757A9A15F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74E219-E8B1-0C4F-84F2-240917229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E10A9C-C950-454C-86CC-133C5FEFE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36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C921A-0BAD-CE4B-ABD3-54C5DD252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D4E71A-3C97-F94F-9A85-9A86A06E2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AAB93-B49E-7546-A39A-094765E85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B3DC22-B51C-D74E-B3DA-398326DAA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661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338999-0A96-2243-8111-65E76FCD4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1C5111-AB1E-F141-9669-C6B7CE23D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95ABB2-261E-BD4C-9D44-191D389D6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34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1C3E3-9C47-454B-B3A7-1F1568B93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05AB51-337A-554A-BEE6-64C88E67A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B5BAB1-D58B-9949-92B1-FC0585240E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89715E-B843-9A48-BEDF-650E46726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8E0175-F76E-A047-9B9F-5BE71A207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83335C-028C-904B-B2D1-D44E5D928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589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BE518-9449-0449-AFE8-571D0778C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DD3728-5409-ED43-8E2F-3F871BABEB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5BAB79-DD86-0F48-BD32-C87F5A6274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061CCA-02C6-6F44-9F13-E982E4C07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916083-53CB-B74F-9A85-D55F2773A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D9CFD-C3B7-D84C-9633-64C8C7759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32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A626CD-18A1-BC4B-998A-7B0FDCD50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6717CC-5BAB-5440-A990-68916E1A3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49285-5EFE-6C43-85DF-46BAB790E6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EBAC9-2251-4744-A589-993F5EDDB4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70E21-CB97-654A-9C55-E602339481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254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4EAED76-4127-7943-AEF7-67E3E431A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7446" y="1079500"/>
            <a:ext cx="5943600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862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INC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F9AC7C-7B56-3D41-ADD2-030694E93EAD}"/>
              </a:ext>
            </a:extLst>
          </p:cNvPr>
          <p:cNvGrpSpPr/>
          <p:nvPr/>
        </p:nvGrpSpPr>
        <p:grpSpPr>
          <a:xfrm>
            <a:off x="7904101" y="-118702"/>
            <a:ext cx="4116265" cy="6434552"/>
            <a:chOff x="7904101" y="-118702"/>
            <a:chExt cx="4116265" cy="6434552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9942545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9150798" y="1791535"/>
              <a:ext cx="2869568" cy="4524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0000 for Register 0</a:t>
              </a:r>
            </a:p>
            <a:p>
              <a:r>
                <a:rPr lang="en-US" dirty="0"/>
                <a:t>0001 for Register 1 </a:t>
              </a:r>
            </a:p>
            <a:p>
              <a:r>
                <a:rPr lang="en-US" dirty="0"/>
                <a:t>0010 for Register 2</a:t>
              </a:r>
            </a:p>
            <a:p>
              <a:r>
                <a:rPr lang="en-US" dirty="0"/>
                <a:t>0011 for Register 3</a:t>
              </a:r>
            </a:p>
            <a:p>
              <a:r>
                <a:rPr lang="en-US" dirty="0"/>
                <a:t>0100 for Register 4</a:t>
              </a:r>
            </a:p>
            <a:p>
              <a:r>
                <a:rPr lang="en-US" dirty="0"/>
                <a:t>0101 for Register 5</a:t>
              </a:r>
            </a:p>
            <a:p>
              <a:r>
                <a:rPr lang="en-US" dirty="0"/>
                <a:t>0110 for Register 6</a:t>
              </a:r>
            </a:p>
            <a:p>
              <a:r>
                <a:rPr lang="en-US" dirty="0"/>
                <a:t>0111 for Register 7</a:t>
              </a:r>
            </a:p>
            <a:p>
              <a:r>
                <a:rPr lang="en-US" dirty="0"/>
                <a:t>1000 for Register 8</a:t>
              </a:r>
            </a:p>
            <a:p>
              <a:r>
                <a:rPr lang="en-US" dirty="0"/>
                <a:t>1001 for Register 9</a:t>
              </a:r>
            </a:p>
            <a:p>
              <a:r>
                <a:rPr lang="en-US" dirty="0"/>
                <a:t>1010 for Register 10</a:t>
              </a:r>
            </a:p>
            <a:p>
              <a:r>
                <a:rPr lang="en-US" dirty="0"/>
                <a:t>1011 for Register 11</a:t>
              </a:r>
            </a:p>
            <a:p>
              <a:r>
                <a:rPr lang="en-US" dirty="0"/>
                <a:t>1100 for Register 12</a:t>
              </a:r>
            </a:p>
            <a:p>
              <a:r>
                <a:rPr lang="en-US" dirty="0"/>
                <a:t>1101 for Register 13</a:t>
              </a:r>
            </a:p>
            <a:p>
              <a:r>
                <a:rPr lang="en-US" dirty="0"/>
                <a:t>1110 for Register 14</a:t>
              </a:r>
            </a:p>
            <a:p>
              <a:r>
                <a:rPr lang="en-US" dirty="0"/>
                <a:t>1111 for Register 15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1  1  0  R</a:t>
              </a:r>
              <a:r>
                <a:rPr lang="en-US" sz="2000" baseline="-25000" dirty="0"/>
                <a:t> </a:t>
              </a:r>
              <a:r>
                <a:rPr lang="en-US" sz="3200" dirty="0"/>
                <a:t> 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9409201" y="95043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9090561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156754"/>
            <a:ext cx="0" cy="7053943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132999" y="6351787"/>
            <a:ext cx="90732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ISZ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81175A5-787F-7242-99C4-F25EA188137A}"/>
              </a:ext>
            </a:extLst>
          </p:cNvPr>
          <p:cNvGrpSpPr/>
          <p:nvPr/>
        </p:nvGrpSpPr>
        <p:grpSpPr>
          <a:xfrm>
            <a:off x="7580956" y="7145724"/>
            <a:ext cx="884905" cy="1160390"/>
            <a:chOff x="4547031" y="4518057"/>
            <a:chExt cx="884905" cy="1160390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5DD70D8D-8E9D-4649-A738-70CBF2170C08}"/>
                </a:ext>
              </a:extLst>
            </p:cNvPr>
            <p:cNvGrpSpPr/>
            <p:nvPr/>
          </p:nvGrpSpPr>
          <p:grpSpPr>
            <a:xfrm>
              <a:off x="4547032" y="4926685"/>
              <a:ext cx="884904" cy="667015"/>
              <a:chOff x="4366926" y="4826186"/>
              <a:chExt cx="884904" cy="667015"/>
            </a:xfrm>
          </p:grpSpPr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D670EF51-1013-E945-A323-B43EBCEB49AD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69" name="Right Arrow 68">
                <a:extLst>
                  <a:ext uri="{FF2B5EF4-FFF2-40B4-BE49-F238E27FC236}">
                    <a16:creationId xmlns:a16="http://schemas.microsoft.com/office/drawing/2014/main" id="{AB939C56-F838-C849-AECE-725C8C4F9BA1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70" name="Right Arrow 69">
                <a:extLst>
                  <a:ext uri="{FF2B5EF4-FFF2-40B4-BE49-F238E27FC236}">
                    <a16:creationId xmlns:a16="http://schemas.microsoft.com/office/drawing/2014/main" id="{BED18F56-8FAE-BA4E-9CFD-84429477C2C6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3721BCC-873A-5848-B0DE-3B24A3B613AE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71E4AEE-7E55-424C-8B6F-89150F0DE93E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67" name="Right Arrow 66">
              <a:extLst>
                <a:ext uri="{FF2B5EF4-FFF2-40B4-BE49-F238E27FC236}">
                  <a16:creationId xmlns:a16="http://schemas.microsoft.com/office/drawing/2014/main" id="{F5291965-D616-5C42-A1EE-1C85D42B16BB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71562554-69DA-ED44-A01A-E86226307CCC}"/>
              </a:ext>
            </a:extLst>
          </p:cNvPr>
          <p:cNvSpPr/>
          <p:nvPr/>
        </p:nvSpPr>
        <p:spPr>
          <a:xfrm>
            <a:off x="6391614" y="7132625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 </a:t>
            </a:r>
            <a:r>
              <a:rPr lang="en-US" dirty="0"/>
              <a:t>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2E1C655-CD82-9149-AFF3-18DBC8CBA733}"/>
              </a:ext>
            </a:extLst>
          </p:cNvPr>
          <p:cNvSpPr/>
          <p:nvPr/>
        </p:nvSpPr>
        <p:spPr>
          <a:xfrm>
            <a:off x="6391614" y="7533494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2 </a:t>
            </a:r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FC518CF-47C5-4C41-B7E5-E29CC13F3A00}"/>
              </a:ext>
            </a:extLst>
          </p:cNvPr>
          <p:cNvSpPr/>
          <p:nvPr/>
        </p:nvSpPr>
        <p:spPr>
          <a:xfrm>
            <a:off x="6391614" y="7927248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1 </a:t>
            </a:r>
            <a:r>
              <a:rPr lang="en-US" dirty="0"/>
              <a:t>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B068ACE-0122-F544-9C5B-4DF95C142F35}"/>
              </a:ext>
            </a:extLst>
          </p:cNvPr>
          <p:cNvSpPr/>
          <p:nvPr/>
        </p:nvSpPr>
        <p:spPr>
          <a:xfrm>
            <a:off x="6216994" y="8441506"/>
            <a:ext cx="33373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62" name="Right Arrow 61">
            <a:extLst>
              <a:ext uri="{FF2B5EF4-FFF2-40B4-BE49-F238E27FC236}">
                <a16:creationId xmlns:a16="http://schemas.microsoft.com/office/drawing/2014/main" id="{0DFF2C6C-00C7-E54F-BD57-E4527A744C93}"/>
              </a:ext>
            </a:extLst>
          </p:cNvPr>
          <p:cNvSpPr/>
          <p:nvPr/>
        </p:nvSpPr>
        <p:spPr>
          <a:xfrm>
            <a:off x="8032100" y="8572312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DA033E7-6424-7046-8E07-8C497D262C48}"/>
              </a:ext>
            </a:extLst>
          </p:cNvPr>
          <p:cNvSpPr/>
          <p:nvPr/>
        </p:nvSpPr>
        <p:spPr>
          <a:xfrm>
            <a:off x="6041160" y="9101203"/>
            <a:ext cx="35480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H+1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75" name="Right Arrow 74">
            <a:extLst>
              <a:ext uri="{FF2B5EF4-FFF2-40B4-BE49-F238E27FC236}">
                <a16:creationId xmlns:a16="http://schemas.microsoft.com/office/drawing/2014/main" id="{8FBCE37F-B207-3B42-8444-42C030DB13AD}"/>
              </a:ext>
            </a:extLst>
          </p:cNvPr>
          <p:cNvSpPr/>
          <p:nvPr/>
        </p:nvSpPr>
        <p:spPr>
          <a:xfrm>
            <a:off x="8032100" y="9235591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8D93FF9-4288-3E4D-9F8E-4ED161C5D945}"/>
              </a:ext>
            </a:extLst>
          </p:cNvPr>
          <p:cNvSpPr txBox="1"/>
          <p:nvPr/>
        </p:nvSpPr>
        <p:spPr>
          <a:xfrm>
            <a:off x="5833286" y="8808333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</a:t>
            </a: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38C99C44-8E69-3C49-B544-C478CFB06405}"/>
              </a:ext>
            </a:extLst>
          </p:cNvPr>
          <p:cNvGrpSpPr/>
          <p:nvPr/>
        </p:nvGrpSpPr>
        <p:grpSpPr>
          <a:xfrm>
            <a:off x="8893591" y="6425893"/>
            <a:ext cx="955203" cy="369332"/>
            <a:chOff x="4547031" y="4509216"/>
            <a:chExt cx="955203" cy="369332"/>
          </a:xfrm>
        </p:grpSpPr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81C32892-494E-A049-82C9-3FEC80CBCCFD}"/>
                </a:ext>
              </a:extLst>
            </p:cNvPr>
            <p:cNvSpPr txBox="1"/>
            <p:nvPr/>
          </p:nvSpPr>
          <p:spPr>
            <a:xfrm>
              <a:off x="4817431" y="4509216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RRRR</a:t>
              </a:r>
              <a:endParaRPr lang="en-US" baseline="-25000" dirty="0"/>
            </a:p>
          </p:txBody>
        </p:sp>
        <p:sp>
          <p:nvSpPr>
            <p:cNvPr id="94" name="Right Arrow 93">
              <a:extLst>
                <a:ext uri="{FF2B5EF4-FFF2-40B4-BE49-F238E27FC236}">
                  <a16:creationId xmlns:a16="http://schemas.microsoft.com/office/drawing/2014/main" id="{03CB11C9-1630-4D4E-A880-8A33C77FF6E4}"/>
                </a:ext>
              </a:extLst>
            </p:cNvPr>
            <p:cNvSpPr/>
            <p:nvPr/>
          </p:nvSpPr>
          <p:spPr>
            <a:xfrm>
              <a:off x="4547031" y="4619776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95" name="Rectangle 94">
            <a:extLst>
              <a:ext uri="{FF2B5EF4-FFF2-40B4-BE49-F238E27FC236}">
                <a16:creationId xmlns:a16="http://schemas.microsoft.com/office/drawing/2014/main" id="{A2074F0C-5E4B-DA45-B46B-EF3388966E9E}"/>
              </a:ext>
            </a:extLst>
          </p:cNvPr>
          <p:cNvSpPr/>
          <p:nvPr/>
        </p:nvSpPr>
        <p:spPr>
          <a:xfrm>
            <a:off x="7741207" y="6411602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(RRRR) + 1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C401D59-2BDF-2A45-8EB6-0B59AB126F0E}"/>
              </a:ext>
            </a:extLst>
          </p:cNvPr>
          <p:cNvGrpSpPr/>
          <p:nvPr/>
        </p:nvGrpSpPr>
        <p:grpSpPr>
          <a:xfrm>
            <a:off x="198850" y="-188586"/>
            <a:ext cx="6500696" cy="6591365"/>
            <a:chOff x="198850" y="-188586"/>
            <a:chExt cx="6500696" cy="6591365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ECC5D612-B5F5-1A44-AF07-871CD1862A95}"/>
                </a:ext>
              </a:extLst>
            </p:cNvPr>
            <p:cNvGrpSpPr/>
            <p:nvPr/>
          </p:nvGrpSpPr>
          <p:grpSpPr>
            <a:xfrm>
              <a:off x="1559250" y="-188586"/>
              <a:ext cx="5140296" cy="2448804"/>
              <a:chOff x="2978604" y="509314"/>
              <a:chExt cx="5140296" cy="2448804"/>
            </a:xfrm>
          </p:grpSpPr>
          <p:sp>
            <p:nvSpPr>
              <p:cNvPr id="36" name="Double Brace 35">
                <a:extLst>
                  <a:ext uri="{FF2B5EF4-FFF2-40B4-BE49-F238E27FC236}">
                    <a16:creationId xmlns:a16="http://schemas.microsoft.com/office/drawing/2014/main" id="{94F8AD14-33B4-5F48-AC07-DD5ED99FB800}"/>
                  </a:ext>
                </a:extLst>
              </p:cNvPr>
              <p:cNvSpPr/>
              <p:nvPr/>
            </p:nvSpPr>
            <p:spPr>
              <a:xfrm rot="16200000">
                <a:off x="5747317" y="-125799"/>
                <a:ext cx="1373582" cy="3183811"/>
              </a:xfrm>
              <a:prstGeom prst="bracePair">
                <a:avLst/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49F1B100-FED0-5B4D-AC8D-C91F4E52F777}"/>
                  </a:ext>
                </a:extLst>
              </p:cNvPr>
              <p:cNvGrpSpPr/>
              <p:nvPr/>
            </p:nvGrpSpPr>
            <p:grpSpPr>
              <a:xfrm>
                <a:off x="2978604" y="509314"/>
                <a:ext cx="5140296" cy="1329174"/>
                <a:chOff x="2978604" y="509314"/>
                <a:chExt cx="5140296" cy="1329174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ABA1BF4F-18CC-F84D-98EE-074A92F61A75}"/>
                    </a:ext>
                  </a:extLst>
                </p:cNvPr>
                <p:cNvGrpSpPr/>
                <p:nvPr/>
              </p:nvGrpSpPr>
              <p:grpSpPr>
                <a:xfrm>
                  <a:off x="4842203" y="1298488"/>
                  <a:ext cx="3276697" cy="540000"/>
                  <a:chOff x="1573971" y="1298488"/>
                  <a:chExt cx="3276697" cy="540000"/>
                </a:xfrm>
              </p:grpSpPr>
              <p:grpSp>
                <p:nvGrpSpPr>
                  <p:cNvPr id="44" name="Group 43">
                    <a:extLst>
                      <a:ext uri="{FF2B5EF4-FFF2-40B4-BE49-F238E27FC236}">
                        <a16:creationId xmlns:a16="http://schemas.microsoft.com/office/drawing/2014/main" id="{39FAFC79-CA42-F340-9B85-E6CCB46FBE4F}"/>
                      </a:ext>
                    </a:extLst>
                  </p:cNvPr>
                  <p:cNvGrpSpPr/>
                  <p:nvPr/>
                </p:nvGrpSpPr>
                <p:grpSpPr>
                  <a:xfrm>
                    <a:off x="1604353" y="1298488"/>
                    <a:ext cx="3153427" cy="540000"/>
                    <a:chOff x="6267794" y="658408"/>
                    <a:chExt cx="2880000" cy="540000"/>
                  </a:xfrm>
                </p:grpSpPr>
                <p:sp>
                  <p:nvSpPr>
                    <p:cNvPr id="46" name="TextBox 45">
                      <a:extLst>
                        <a:ext uri="{FF2B5EF4-FFF2-40B4-BE49-F238E27FC236}">
                          <a16:creationId xmlns:a16="http://schemas.microsoft.com/office/drawing/2014/main" id="{520BA237-C405-0C4C-A2D0-E1EFA90C0CE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67794" y="658408"/>
                      <a:ext cx="288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47" name="TextBox 46">
                      <a:extLst>
                        <a:ext uri="{FF2B5EF4-FFF2-40B4-BE49-F238E27FC236}">
                          <a16:creationId xmlns:a16="http://schemas.microsoft.com/office/drawing/2014/main" id="{67B9E103-E3A5-E648-A388-F367A86EE59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67794" y="658408"/>
                      <a:ext cx="144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48" name="TextBox 47">
                      <a:extLst>
                        <a:ext uri="{FF2B5EF4-FFF2-40B4-BE49-F238E27FC236}">
                          <a16:creationId xmlns:a16="http://schemas.microsoft.com/office/drawing/2014/main" id="{3172AC68-3F1C-9D44-9C49-D165B4B34E8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67794" y="658408"/>
                      <a:ext cx="72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49" name="TextBox 48">
                      <a:extLst>
                        <a:ext uri="{FF2B5EF4-FFF2-40B4-BE49-F238E27FC236}">
                          <a16:creationId xmlns:a16="http://schemas.microsoft.com/office/drawing/2014/main" id="{04DE0E80-151F-2943-B2BB-E985E6CEB93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707794" y="658408"/>
                      <a:ext cx="72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50" name="TextBox 49">
                      <a:extLst>
                        <a:ext uri="{FF2B5EF4-FFF2-40B4-BE49-F238E27FC236}">
                          <a16:creationId xmlns:a16="http://schemas.microsoft.com/office/drawing/2014/main" id="{77F63049-8969-5B40-A553-8A44980A045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67794" y="658408"/>
                      <a:ext cx="36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51" name="TextBox 50">
                      <a:extLst>
                        <a:ext uri="{FF2B5EF4-FFF2-40B4-BE49-F238E27FC236}">
                          <a16:creationId xmlns:a16="http://schemas.microsoft.com/office/drawing/2014/main" id="{79BD86A8-EFC4-AF4C-B2B2-AB9970B0C45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347794" y="658408"/>
                      <a:ext cx="72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52" name="TextBox 51">
                      <a:extLst>
                        <a:ext uri="{FF2B5EF4-FFF2-40B4-BE49-F238E27FC236}">
                          <a16:creationId xmlns:a16="http://schemas.microsoft.com/office/drawing/2014/main" id="{B4427196-4F50-4B41-90C8-5F72CCB5AE9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067794" y="658408"/>
                      <a:ext cx="72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</p:grpSp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D468C439-9409-E147-9419-E0D063E958A0}"/>
                      </a:ext>
                    </a:extLst>
                  </p:cNvPr>
                  <p:cNvSpPr txBox="1"/>
                  <p:nvPr/>
                </p:nvSpPr>
                <p:spPr>
                  <a:xfrm>
                    <a:off x="1573971" y="1298488"/>
                    <a:ext cx="3276697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2</a:t>
                    </a:r>
                    <a:r>
                      <a:rPr lang="en-US" sz="2800" dirty="0"/>
                      <a:t> A</a:t>
                    </a:r>
                    <a:r>
                      <a:rPr lang="en-US" sz="2000" baseline="-25000" dirty="0"/>
                      <a:t>2 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2</a:t>
                    </a:r>
                    <a:r>
                      <a:rPr lang="en-US" sz="2800" baseline="-25000" dirty="0"/>
                      <a:t>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2</a:t>
                    </a:r>
                    <a:r>
                      <a:rPr lang="en-US" sz="2800" baseline="-25000" dirty="0"/>
                      <a:t>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1</a:t>
                    </a:r>
                    <a:r>
                      <a:rPr lang="en-US" sz="2800" baseline="-25000" dirty="0"/>
                      <a:t>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1</a:t>
                    </a:r>
                    <a:r>
                      <a:rPr lang="en-US" sz="2800" baseline="-25000" dirty="0"/>
                      <a:t>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1</a:t>
                    </a:r>
                    <a:r>
                      <a:rPr lang="en-US" sz="2400" baseline="-25000" dirty="0"/>
                      <a:t>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1</a:t>
                    </a:r>
                    <a:endParaRPr lang="en-US" sz="2800" baseline="-25000" dirty="0"/>
                  </a:p>
                </p:txBody>
              </p:sp>
            </p:grp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646F9795-1AFC-B245-8176-B8472FCF76E7}"/>
                    </a:ext>
                  </a:extLst>
                </p:cNvPr>
                <p:cNvSpPr txBox="1"/>
                <p:nvPr/>
              </p:nvSpPr>
              <p:spPr>
                <a:xfrm>
                  <a:off x="2978604" y="509314"/>
                  <a:ext cx="5047408" cy="540000"/>
                </a:xfrm>
                <a:prstGeom prst="rect">
                  <a:avLst/>
                </a:prstGeom>
                <a:solidFill>
                  <a:schemeClr val="bg1"/>
                </a:solidFill>
                <a:ln w="476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2EFAF1E-F589-674D-8A98-F5A80DAB4B2F}"/>
                  </a:ext>
                </a:extLst>
              </p:cNvPr>
              <p:cNvSpPr txBox="1"/>
              <p:nvPr/>
            </p:nvSpPr>
            <p:spPr>
              <a:xfrm>
                <a:off x="5648320" y="2588786"/>
                <a:ext cx="14031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8-bit address</a:t>
                </a:r>
              </a:p>
            </p:txBody>
          </p:sp>
          <p:sp>
            <p:nvSpPr>
              <p:cNvPr id="39" name="Right Arrow 38">
                <a:extLst>
                  <a:ext uri="{FF2B5EF4-FFF2-40B4-BE49-F238E27FC236}">
                    <a16:creationId xmlns:a16="http://schemas.microsoft.com/office/drawing/2014/main" id="{AD04BC02-89E4-A744-B2C1-99BE0C85F7BA}"/>
                  </a:ext>
                </a:extLst>
              </p:cNvPr>
              <p:cNvSpPr/>
              <p:nvPr/>
            </p:nvSpPr>
            <p:spPr>
              <a:xfrm rot="16200000">
                <a:off x="6274373" y="2362921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8398E77A-4C8A-B447-8497-C31C808E3C8C}"/>
                </a:ext>
              </a:extLst>
            </p:cNvPr>
            <p:cNvGrpSpPr/>
            <p:nvPr/>
          </p:nvGrpSpPr>
          <p:grpSpPr>
            <a:xfrm>
              <a:off x="198850" y="-31773"/>
              <a:ext cx="4116265" cy="6434552"/>
              <a:chOff x="7904101" y="-118702"/>
              <a:chExt cx="4116265" cy="6434552"/>
            </a:xfrm>
          </p:grpSpPr>
          <p:sp>
            <p:nvSpPr>
              <p:cNvPr id="55" name="Right Arrow 54">
                <a:extLst>
                  <a:ext uri="{FF2B5EF4-FFF2-40B4-BE49-F238E27FC236}">
                    <a16:creationId xmlns:a16="http://schemas.microsoft.com/office/drawing/2014/main" id="{FE12A955-E5B2-7E44-AD80-9A2D36DCD640}"/>
                  </a:ext>
                </a:extLst>
              </p:cNvPr>
              <p:cNvSpPr/>
              <p:nvPr/>
            </p:nvSpPr>
            <p:spPr>
              <a:xfrm rot="16200000">
                <a:off x="9942545" y="1576559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A1526D3C-9507-8E4A-938A-854557003919}"/>
                  </a:ext>
                </a:extLst>
              </p:cNvPr>
              <p:cNvSpPr txBox="1"/>
              <p:nvPr/>
            </p:nvSpPr>
            <p:spPr>
              <a:xfrm>
                <a:off x="9150798" y="1791535"/>
                <a:ext cx="2869568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0000 for Register 0</a:t>
                </a:r>
              </a:p>
              <a:p>
                <a:r>
                  <a:rPr lang="en-US" dirty="0"/>
                  <a:t>0001 for Register 1 </a:t>
                </a:r>
              </a:p>
              <a:p>
                <a:r>
                  <a:rPr lang="en-US" dirty="0"/>
                  <a:t>0010 for Register 2</a:t>
                </a:r>
              </a:p>
              <a:p>
                <a:r>
                  <a:rPr lang="en-US" dirty="0"/>
                  <a:t>0011 for Register 3</a:t>
                </a:r>
              </a:p>
              <a:p>
                <a:r>
                  <a:rPr lang="en-US" dirty="0"/>
                  <a:t>0100 for Register 4</a:t>
                </a:r>
              </a:p>
              <a:p>
                <a:r>
                  <a:rPr lang="en-US" dirty="0"/>
                  <a:t>0101 for Register 5</a:t>
                </a:r>
              </a:p>
              <a:p>
                <a:r>
                  <a:rPr lang="en-US" dirty="0"/>
                  <a:t>0110 for Register 6</a:t>
                </a:r>
              </a:p>
              <a:p>
                <a:r>
                  <a:rPr lang="en-US" dirty="0"/>
                  <a:t>0111 for Register 7</a:t>
                </a:r>
              </a:p>
              <a:p>
                <a:r>
                  <a:rPr lang="en-US" dirty="0"/>
                  <a:t>1000 for Register 8</a:t>
                </a:r>
              </a:p>
              <a:p>
                <a:r>
                  <a:rPr lang="en-US" dirty="0"/>
                  <a:t>1001 for Register 9</a:t>
                </a:r>
              </a:p>
              <a:p>
                <a:r>
                  <a:rPr lang="en-US" dirty="0"/>
                  <a:t>1010 for Register 10</a:t>
                </a:r>
              </a:p>
              <a:p>
                <a:r>
                  <a:rPr lang="en-US" dirty="0"/>
                  <a:t>1011 for Register 11</a:t>
                </a:r>
              </a:p>
              <a:p>
                <a:r>
                  <a:rPr lang="en-US" dirty="0"/>
                  <a:t>1100 for Register 12</a:t>
                </a:r>
              </a:p>
              <a:p>
                <a:r>
                  <a:rPr lang="en-US" dirty="0"/>
                  <a:t>1101 for Register 13</a:t>
                </a:r>
              </a:p>
              <a:p>
                <a:r>
                  <a:rPr lang="en-US" dirty="0"/>
                  <a:t>1110 for Register 14</a:t>
                </a:r>
              </a:p>
              <a:p>
                <a:r>
                  <a:rPr lang="en-US" dirty="0"/>
                  <a:t>1111 for Register 15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B3194271-3703-464B-A5DE-D7D4E238C365}"/>
                  </a:ext>
                </a:extLst>
              </p:cNvPr>
              <p:cNvSpPr txBox="1"/>
              <p:nvPr/>
            </p:nvSpPr>
            <p:spPr>
              <a:xfrm>
                <a:off x="7908026" y="517024"/>
                <a:ext cx="315342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651D282F-B4C0-8145-832D-CCE3D073F648}"/>
                  </a:ext>
                </a:extLst>
              </p:cNvPr>
              <p:cNvSpPr txBox="1"/>
              <p:nvPr/>
            </p:nvSpPr>
            <p:spPr>
              <a:xfrm>
                <a:off x="7908026" y="517024"/>
                <a:ext cx="1576714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DF2DF41E-05C3-EA4B-9491-DD820945E486}"/>
                  </a:ext>
                </a:extLst>
              </p:cNvPr>
              <p:cNvSpPr txBox="1"/>
              <p:nvPr/>
            </p:nvSpPr>
            <p:spPr>
              <a:xfrm>
                <a:off x="7908026" y="517024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E8748821-A34E-EE46-AC3C-33D5A71F7B6E}"/>
                  </a:ext>
                </a:extLst>
              </p:cNvPr>
              <p:cNvSpPr txBox="1"/>
              <p:nvPr/>
            </p:nvSpPr>
            <p:spPr>
              <a:xfrm>
                <a:off x="9484740" y="517024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9EA751D0-C124-A74E-A610-D35C960CE608}"/>
                  </a:ext>
                </a:extLst>
              </p:cNvPr>
              <p:cNvSpPr txBox="1"/>
              <p:nvPr/>
            </p:nvSpPr>
            <p:spPr>
              <a:xfrm>
                <a:off x="7908026" y="517024"/>
                <a:ext cx="394178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447E2B7B-BBF7-FD43-83E9-A2CC8ADDE03C}"/>
                  </a:ext>
                </a:extLst>
              </p:cNvPr>
              <p:cNvSpPr txBox="1"/>
              <p:nvPr/>
            </p:nvSpPr>
            <p:spPr>
              <a:xfrm>
                <a:off x="9090561" y="517024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EE5C0950-07AD-064F-A6B5-36F814F9E5E9}"/>
                  </a:ext>
                </a:extLst>
              </p:cNvPr>
              <p:cNvSpPr txBox="1"/>
              <p:nvPr/>
            </p:nvSpPr>
            <p:spPr>
              <a:xfrm>
                <a:off x="9878918" y="517024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8EAB19AF-E770-D646-9E22-B6A7ED597F49}"/>
                  </a:ext>
                </a:extLst>
              </p:cNvPr>
              <p:cNvSpPr txBox="1"/>
              <p:nvPr/>
            </p:nvSpPr>
            <p:spPr>
              <a:xfrm>
                <a:off x="7904101" y="494636"/>
                <a:ext cx="332499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0  1  1  1  R</a:t>
                </a:r>
                <a:r>
                  <a:rPr lang="en-US" sz="2000" baseline="-25000" dirty="0"/>
                  <a:t> </a:t>
                </a:r>
                <a:r>
                  <a:rPr lang="en-US" sz="3200" dirty="0"/>
                  <a:t>  R</a:t>
                </a:r>
                <a:r>
                  <a:rPr lang="en-US" sz="3200" baseline="-25000" dirty="0"/>
                  <a:t> </a:t>
                </a:r>
                <a:r>
                  <a:rPr lang="en-US" sz="3200" dirty="0"/>
                  <a:t> R</a:t>
                </a:r>
                <a:r>
                  <a:rPr lang="en-US" sz="3200" baseline="-25000" dirty="0"/>
                  <a:t> </a:t>
                </a:r>
                <a:r>
                  <a:rPr lang="en-US" sz="3200" dirty="0"/>
                  <a:t> R</a:t>
                </a:r>
                <a:endParaRPr lang="en-US" sz="3200" baseline="-25000" dirty="0"/>
              </a:p>
            </p:txBody>
          </p:sp>
          <p:sp>
            <p:nvSpPr>
              <p:cNvPr id="81" name="Double Brace 80">
                <a:extLst>
                  <a:ext uri="{FF2B5EF4-FFF2-40B4-BE49-F238E27FC236}">
                    <a16:creationId xmlns:a16="http://schemas.microsoft.com/office/drawing/2014/main" id="{E16D7EA3-606F-FB43-83D5-9438C10AA738}"/>
                  </a:ext>
                </a:extLst>
              </p:cNvPr>
              <p:cNvSpPr/>
              <p:nvPr/>
            </p:nvSpPr>
            <p:spPr>
              <a:xfrm rot="16200000">
                <a:off x="9409201" y="95043"/>
                <a:ext cx="1373582" cy="1179197"/>
              </a:xfrm>
              <a:prstGeom prst="bracePair">
                <a:avLst/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992C83E8-F5D6-5C4D-859F-D5C884ED697E}"/>
                  </a:ext>
                </a:extLst>
              </p:cNvPr>
              <p:cNvSpPr txBox="1"/>
              <p:nvPr/>
            </p:nvSpPr>
            <p:spPr>
              <a:xfrm>
                <a:off x="9090561" y="-118702"/>
                <a:ext cx="1946823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167BCEDF-960D-E345-9E40-67624BEEF341}"/>
              </a:ext>
            </a:extLst>
          </p:cNvPr>
          <p:cNvGrpSpPr/>
          <p:nvPr/>
        </p:nvGrpSpPr>
        <p:grpSpPr>
          <a:xfrm>
            <a:off x="5043565" y="3322456"/>
            <a:ext cx="955203" cy="369332"/>
            <a:chOff x="4547031" y="4509216"/>
            <a:chExt cx="955203" cy="369332"/>
          </a:xfrm>
        </p:grpSpPr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9F0F8796-C635-B846-943E-EB2C3AA86F4C}"/>
                </a:ext>
              </a:extLst>
            </p:cNvPr>
            <p:cNvSpPr txBox="1"/>
            <p:nvPr/>
          </p:nvSpPr>
          <p:spPr>
            <a:xfrm>
              <a:off x="4817431" y="4509216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RRRR</a:t>
              </a:r>
              <a:endParaRPr lang="en-US" baseline="-25000" dirty="0"/>
            </a:p>
          </p:txBody>
        </p:sp>
        <p:sp>
          <p:nvSpPr>
            <p:cNvPr id="85" name="Right Arrow 84">
              <a:extLst>
                <a:ext uri="{FF2B5EF4-FFF2-40B4-BE49-F238E27FC236}">
                  <a16:creationId xmlns:a16="http://schemas.microsoft.com/office/drawing/2014/main" id="{6749B21D-7805-854D-A2C7-FD607AB6FC4F}"/>
                </a:ext>
              </a:extLst>
            </p:cNvPr>
            <p:cNvSpPr/>
            <p:nvPr/>
          </p:nvSpPr>
          <p:spPr>
            <a:xfrm>
              <a:off x="4547031" y="4619776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86" name="Rectangle 85">
            <a:extLst>
              <a:ext uri="{FF2B5EF4-FFF2-40B4-BE49-F238E27FC236}">
                <a16:creationId xmlns:a16="http://schemas.microsoft.com/office/drawing/2014/main" id="{E5B624F6-5D81-3D4E-8239-79208669E900}"/>
              </a:ext>
            </a:extLst>
          </p:cNvPr>
          <p:cNvSpPr/>
          <p:nvPr/>
        </p:nvSpPr>
        <p:spPr>
          <a:xfrm>
            <a:off x="3891181" y="3308165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(RRRR) + 1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D853C7-7C53-D24D-A68C-0AE772FC8D04}"/>
              </a:ext>
            </a:extLst>
          </p:cNvPr>
          <p:cNvSpPr txBox="1"/>
          <p:nvPr/>
        </p:nvSpPr>
        <p:spPr>
          <a:xfrm>
            <a:off x="3898712" y="3597072"/>
            <a:ext cx="1238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result = 0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D7A18E1-2D55-7149-93AE-C97D610E3A9E}"/>
              </a:ext>
            </a:extLst>
          </p:cNvPr>
          <p:cNvSpPr txBox="1"/>
          <p:nvPr/>
        </p:nvSpPr>
        <p:spPr>
          <a:xfrm>
            <a:off x="5200902" y="3897337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H</a:t>
            </a:r>
          </a:p>
        </p:txBody>
      </p:sp>
      <p:sp>
        <p:nvSpPr>
          <p:cNvPr id="88" name="Right Arrow 87">
            <a:extLst>
              <a:ext uri="{FF2B5EF4-FFF2-40B4-BE49-F238E27FC236}">
                <a16:creationId xmlns:a16="http://schemas.microsoft.com/office/drawing/2014/main" id="{7D6098E6-113B-CF42-A777-6AA2C29F960C}"/>
              </a:ext>
            </a:extLst>
          </p:cNvPr>
          <p:cNvSpPr/>
          <p:nvPr/>
        </p:nvSpPr>
        <p:spPr>
          <a:xfrm>
            <a:off x="4809054" y="4020828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E5422110-6976-5544-B5C6-14A300DD26C3}"/>
              </a:ext>
            </a:extLst>
          </p:cNvPr>
          <p:cNvSpPr txBox="1"/>
          <p:nvPr/>
        </p:nvSpPr>
        <p:spPr>
          <a:xfrm>
            <a:off x="4168450" y="3896558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</a:t>
            </a:r>
            <a:r>
              <a:rPr lang="en-US" baseline="-25000" dirty="0"/>
              <a:t>H</a:t>
            </a:r>
            <a:r>
              <a:rPr lang="en-US" dirty="0"/>
              <a:t>)</a:t>
            </a:r>
            <a:endParaRPr lang="en-US" baseline="-250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32B8C75-1CDD-154B-913E-0B9AD4F654E4}"/>
              </a:ext>
            </a:extLst>
          </p:cNvPr>
          <p:cNvSpPr txBox="1"/>
          <p:nvPr/>
        </p:nvSpPr>
        <p:spPr>
          <a:xfrm>
            <a:off x="5198413" y="4223389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M</a:t>
            </a:r>
          </a:p>
        </p:txBody>
      </p:sp>
      <p:sp>
        <p:nvSpPr>
          <p:cNvPr id="96" name="Right Arrow 95">
            <a:extLst>
              <a:ext uri="{FF2B5EF4-FFF2-40B4-BE49-F238E27FC236}">
                <a16:creationId xmlns:a16="http://schemas.microsoft.com/office/drawing/2014/main" id="{6AD3DD84-4D89-8C4D-AC1A-9C27D5613833}"/>
              </a:ext>
            </a:extLst>
          </p:cNvPr>
          <p:cNvSpPr/>
          <p:nvPr/>
        </p:nvSpPr>
        <p:spPr>
          <a:xfrm>
            <a:off x="4806565" y="4346880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9CE89B42-AC9F-B643-B1E0-B51B3142C49C}"/>
              </a:ext>
            </a:extLst>
          </p:cNvPr>
          <p:cNvSpPr txBox="1"/>
          <p:nvPr/>
        </p:nvSpPr>
        <p:spPr>
          <a:xfrm>
            <a:off x="4165961" y="4222610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</a:t>
            </a:r>
            <a:r>
              <a:rPr lang="en-US" baseline="-25000" dirty="0"/>
              <a:t>M</a:t>
            </a:r>
            <a:r>
              <a:rPr lang="en-US" dirty="0"/>
              <a:t>)</a:t>
            </a:r>
            <a:endParaRPr lang="en-US" baseline="-25000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6B329A1-2FE4-D54D-873F-AB87D6CAD7D2}"/>
              </a:ext>
            </a:extLst>
          </p:cNvPr>
          <p:cNvSpPr txBox="1"/>
          <p:nvPr/>
        </p:nvSpPr>
        <p:spPr>
          <a:xfrm>
            <a:off x="5195114" y="4603582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L</a:t>
            </a:r>
          </a:p>
        </p:txBody>
      </p:sp>
      <p:sp>
        <p:nvSpPr>
          <p:cNvPr id="99" name="Right Arrow 98">
            <a:extLst>
              <a:ext uri="{FF2B5EF4-FFF2-40B4-BE49-F238E27FC236}">
                <a16:creationId xmlns:a16="http://schemas.microsoft.com/office/drawing/2014/main" id="{838192F3-6455-344D-A130-33DE9DF2014C}"/>
              </a:ext>
            </a:extLst>
          </p:cNvPr>
          <p:cNvSpPr/>
          <p:nvPr/>
        </p:nvSpPr>
        <p:spPr>
          <a:xfrm>
            <a:off x="4803266" y="4727073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439EC5D2-A1A0-1242-B832-C3B768E1D731}"/>
              </a:ext>
            </a:extLst>
          </p:cNvPr>
          <p:cNvSpPr txBox="1"/>
          <p:nvPr/>
        </p:nvSpPr>
        <p:spPr>
          <a:xfrm>
            <a:off x="4078438" y="4602803"/>
            <a:ext cx="74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</a:t>
            </a:r>
            <a:r>
              <a:rPr lang="en-US" baseline="-25000" dirty="0"/>
              <a:t>L</a:t>
            </a:r>
            <a:r>
              <a:rPr lang="en-US" dirty="0"/>
              <a:t>+2)</a:t>
            </a:r>
            <a:endParaRPr lang="en-US" baseline="-25000" dirty="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B147BF4E-54C3-334D-ACC7-0EFF56B38636}"/>
              </a:ext>
            </a:extLst>
          </p:cNvPr>
          <p:cNvSpPr txBox="1"/>
          <p:nvPr/>
        </p:nvSpPr>
        <p:spPr>
          <a:xfrm>
            <a:off x="3947798" y="5063930"/>
            <a:ext cx="1353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result &lt;&gt; 0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1591DC6-8B41-E140-B6D5-C442D936FBBC}"/>
              </a:ext>
            </a:extLst>
          </p:cNvPr>
          <p:cNvSpPr txBox="1"/>
          <p:nvPr/>
        </p:nvSpPr>
        <p:spPr>
          <a:xfrm>
            <a:off x="5249988" y="5364195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H</a:t>
            </a:r>
          </a:p>
        </p:txBody>
      </p:sp>
      <p:sp>
        <p:nvSpPr>
          <p:cNvPr id="103" name="Right Arrow 102">
            <a:extLst>
              <a:ext uri="{FF2B5EF4-FFF2-40B4-BE49-F238E27FC236}">
                <a16:creationId xmlns:a16="http://schemas.microsoft.com/office/drawing/2014/main" id="{1FD4B39A-FADB-694E-B52E-2FAAE604BEE4}"/>
              </a:ext>
            </a:extLst>
          </p:cNvPr>
          <p:cNvSpPr/>
          <p:nvPr/>
        </p:nvSpPr>
        <p:spPr>
          <a:xfrm>
            <a:off x="4882204" y="5487686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3AF4D4AB-3DB2-E445-AA05-4A0E32C36632}"/>
              </a:ext>
            </a:extLst>
          </p:cNvPr>
          <p:cNvSpPr txBox="1"/>
          <p:nvPr/>
        </p:nvSpPr>
        <p:spPr>
          <a:xfrm>
            <a:off x="4217536" y="5363416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</a:t>
            </a:r>
            <a:r>
              <a:rPr lang="en-US" baseline="-25000" dirty="0"/>
              <a:t>H</a:t>
            </a:r>
            <a:r>
              <a:rPr lang="en-US" dirty="0"/>
              <a:t>)</a:t>
            </a:r>
            <a:endParaRPr lang="en-US" baseline="-25000" dirty="0"/>
          </a:p>
        </p:txBody>
      </p:sp>
      <p:sp>
        <p:nvSpPr>
          <p:cNvPr id="105" name="Right Arrow 104">
            <a:extLst>
              <a:ext uri="{FF2B5EF4-FFF2-40B4-BE49-F238E27FC236}">
                <a16:creationId xmlns:a16="http://schemas.microsoft.com/office/drawing/2014/main" id="{65C154A4-339C-A442-9E30-1EFAFA634384}"/>
              </a:ext>
            </a:extLst>
          </p:cNvPr>
          <p:cNvSpPr/>
          <p:nvPr/>
        </p:nvSpPr>
        <p:spPr>
          <a:xfrm>
            <a:off x="5653011" y="5868106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9A30AA46-DAB4-3E4D-9A6C-CA3D5415820F}"/>
              </a:ext>
            </a:extLst>
          </p:cNvPr>
          <p:cNvSpPr txBox="1"/>
          <p:nvPr/>
        </p:nvSpPr>
        <p:spPr>
          <a:xfrm>
            <a:off x="4234491" y="5729383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)</a:t>
            </a:r>
            <a:endParaRPr lang="en-US" baseline="-25000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D588DEA-E2A1-434F-97CC-2EC80249C9A9}"/>
              </a:ext>
            </a:extLst>
          </p:cNvPr>
          <p:cNvSpPr txBox="1"/>
          <p:nvPr/>
        </p:nvSpPr>
        <p:spPr>
          <a:xfrm>
            <a:off x="6041560" y="6124808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L</a:t>
            </a:r>
          </a:p>
        </p:txBody>
      </p:sp>
      <p:sp>
        <p:nvSpPr>
          <p:cNvPr id="108" name="Right Arrow 107">
            <a:extLst>
              <a:ext uri="{FF2B5EF4-FFF2-40B4-BE49-F238E27FC236}">
                <a16:creationId xmlns:a16="http://schemas.microsoft.com/office/drawing/2014/main" id="{2BA61DAC-035E-D84E-B2FC-12C0F78E63C8}"/>
              </a:ext>
            </a:extLst>
          </p:cNvPr>
          <p:cNvSpPr/>
          <p:nvPr/>
        </p:nvSpPr>
        <p:spPr>
          <a:xfrm>
            <a:off x="5649712" y="6248299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7F43C87A-910A-1849-A1AD-6481B6D57134}"/>
              </a:ext>
            </a:extLst>
          </p:cNvPr>
          <p:cNvSpPr txBox="1"/>
          <p:nvPr/>
        </p:nvSpPr>
        <p:spPr>
          <a:xfrm>
            <a:off x="5971717" y="577017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M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93300344-3EC6-E14A-B2B5-BD56C12D2569}"/>
              </a:ext>
            </a:extLst>
          </p:cNvPr>
          <p:cNvSpPr txBox="1"/>
          <p:nvPr/>
        </p:nvSpPr>
        <p:spPr>
          <a:xfrm>
            <a:off x="4231647" y="6158671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)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316440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758092" y="6386877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ADD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F9AC7C-7B56-3D41-ADD2-030694E93EAD}"/>
              </a:ext>
            </a:extLst>
          </p:cNvPr>
          <p:cNvGrpSpPr/>
          <p:nvPr/>
        </p:nvGrpSpPr>
        <p:grpSpPr>
          <a:xfrm>
            <a:off x="7904101" y="-118702"/>
            <a:ext cx="4116265" cy="6434552"/>
            <a:chOff x="7904101" y="-118702"/>
            <a:chExt cx="4116265" cy="6434552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9942545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9150798" y="1791535"/>
              <a:ext cx="2869568" cy="4524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0000 for Register 0</a:t>
              </a:r>
            </a:p>
            <a:p>
              <a:r>
                <a:rPr lang="en-US" dirty="0"/>
                <a:t>0001 for Register 1 </a:t>
              </a:r>
            </a:p>
            <a:p>
              <a:r>
                <a:rPr lang="en-US" dirty="0"/>
                <a:t>0010 for Register 2</a:t>
              </a:r>
            </a:p>
            <a:p>
              <a:r>
                <a:rPr lang="en-US" dirty="0"/>
                <a:t>0011 for Register 3</a:t>
              </a:r>
            </a:p>
            <a:p>
              <a:r>
                <a:rPr lang="en-US" dirty="0"/>
                <a:t>0100 for Register 4</a:t>
              </a:r>
            </a:p>
            <a:p>
              <a:r>
                <a:rPr lang="en-US" dirty="0"/>
                <a:t>0101 for Register 5</a:t>
              </a:r>
            </a:p>
            <a:p>
              <a:r>
                <a:rPr lang="en-US" dirty="0"/>
                <a:t>0110 for Register 6</a:t>
              </a:r>
            </a:p>
            <a:p>
              <a:r>
                <a:rPr lang="en-US" dirty="0"/>
                <a:t>0111 for Register 7</a:t>
              </a:r>
            </a:p>
            <a:p>
              <a:r>
                <a:rPr lang="en-US" dirty="0"/>
                <a:t>1000 for Register 8</a:t>
              </a:r>
            </a:p>
            <a:p>
              <a:r>
                <a:rPr lang="en-US" dirty="0"/>
                <a:t>1001 for Register 9</a:t>
              </a:r>
            </a:p>
            <a:p>
              <a:r>
                <a:rPr lang="en-US" dirty="0"/>
                <a:t>1010 for Register 10</a:t>
              </a:r>
            </a:p>
            <a:p>
              <a:r>
                <a:rPr lang="en-US" dirty="0"/>
                <a:t>1011 for Register 11</a:t>
              </a:r>
            </a:p>
            <a:p>
              <a:r>
                <a:rPr lang="en-US" dirty="0"/>
                <a:t>1100 for Register 12</a:t>
              </a:r>
            </a:p>
            <a:p>
              <a:r>
                <a:rPr lang="en-US" dirty="0"/>
                <a:t>1101 for Register 13</a:t>
              </a:r>
            </a:p>
            <a:p>
              <a:r>
                <a:rPr lang="en-US" dirty="0"/>
                <a:t>1110 for Register 14</a:t>
              </a:r>
            </a:p>
            <a:p>
              <a:r>
                <a:rPr lang="en-US" dirty="0"/>
                <a:t>1111 for Register 15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0  0  0  R</a:t>
              </a:r>
              <a:r>
                <a:rPr lang="en-US" sz="2000" baseline="-25000" dirty="0"/>
                <a:t> </a:t>
              </a:r>
              <a:r>
                <a:rPr lang="en-US" sz="3200" dirty="0"/>
                <a:t> 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9409201" y="95043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9090561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215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SUB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F64AA70-0FFF-CF41-9E35-7D59BFA19D95}"/>
              </a:ext>
            </a:extLst>
          </p:cNvPr>
          <p:cNvGrpSpPr/>
          <p:nvPr/>
        </p:nvGrpSpPr>
        <p:grpSpPr>
          <a:xfrm>
            <a:off x="7313497" y="6430560"/>
            <a:ext cx="3769571" cy="369332"/>
            <a:chOff x="7313497" y="6430560"/>
            <a:chExt cx="3769571" cy="369332"/>
          </a:xfrm>
        </p:grpSpPr>
        <p:sp>
          <p:nvSpPr>
            <p:cNvPr id="94" name="Right Arrow 93">
              <a:extLst>
                <a:ext uri="{FF2B5EF4-FFF2-40B4-BE49-F238E27FC236}">
                  <a16:creationId xmlns:a16="http://schemas.microsoft.com/office/drawing/2014/main" id="{03CB11C9-1630-4D4E-A880-8A33C77FF6E4}"/>
                </a:ext>
              </a:extLst>
            </p:cNvPr>
            <p:cNvSpPr/>
            <p:nvPr/>
          </p:nvSpPr>
          <p:spPr>
            <a:xfrm>
              <a:off x="9459080" y="6536453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C1CBF3E-95CF-9E4E-A149-F470900BF284}"/>
                </a:ext>
              </a:extLst>
            </p:cNvPr>
            <p:cNvSpPr txBox="1"/>
            <p:nvPr/>
          </p:nvSpPr>
          <p:spPr>
            <a:xfrm>
              <a:off x="7313497" y="6430560"/>
              <a:ext cx="376957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i="0" u="none" strike="noStrike" dirty="0">
                  <a:solidFill>
                    <a:srgbClr val="333333"/>
                  </a:solidFill>
                  <a:effectLst/>
                </a:rPr>
                <a:t>(RRRR) + (ACC) + (</a:t>
              </a:r>
              <a:r>
                <a:rPr lang="en-GB" i="0" u="none" strike="noStrike">
                  <a:solidFill>
                    <a:srgbClr val="333333"/>
                  </a:solidFill>
                  <a:effectLst/>
                </a:rPr>
                <a:t>CY)          </a:t>
              </a:r>
              <a:r>
                <a:rPr lang="en-GB" i="0" u="none" strike="noStrike" dirty="0">
                  <a:solidFill>
                    <a:srgbClr val="333333"/>
                  </a:solidFill>
                  <a:effectLst/>
                </a:rPr>
                <a:t>ACC, CY</a:t>
              </a:r>
              <a:endParaRPr lang="en-US" dirty="0"/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3EEF691F-1574-4340-90A7-E70B6AAC764C}"/>
              </a:ext>
            </a:extLst>
          </p:cNvPr>
          <p:cNvSpPr txBox="1"/>
          <p:nvPr/>
        </p:nvSpPr>
        <p:spPr>
          <a:xfrm>
            <a:off x="1681161" y="6386877"/>
            <a:ext cx="33373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i="0" u="none" strike="noStrike" dirty="0">
                <a:solidFill>
                  <a:srgbClr val="333333"/>
                </a:solidFill>
                <a:effectLst/>
              </a:rPr>
              <a:t>(ACC) + (RRRR) + (</a:t>
            </a:r>
            <a:r>
              <a:rPr lang="en-GB" i="0" u="none" strike="noStrike">
                <a:solidFill>
                  <a:srgbClr val="333333"/>
                </a:solidFill>
                <a:effectLst/>
              </a:rPr>
              <a:t>CY)         </a:t>
            </a:r>
            <a:r>
              <a:rPr lang="en-GB" i="0" u="none" strike="noStrike" dirty="0">
                <a:solidFill>
                  <a:srgbClr val="333333"/>
                </a:solidFill>
                <a:effectLst/>
              </a:rPr>
              <a:t>ACC, CY</a:t>
            </a:r>
            <a:endParaRPr lang="en-US" dirty="0"/>
          </a:p>
        </p:txBody>
      </p:sp>
      <p:sp>
        <p:nvSpPr>
          <p:cNvPr id="77" name="Right Arrow 76">
            <a:extLst>
              <a:ext uri="{FF2B5EF4-FFF2-40B4-BE49-F238E27FC236}">
                <a16:creationId xmlns:a16="http://schemas.microsoft.com/office/drawing/2014/main" id="{66EF0F50-7EA4-8A43-8221-9B6ECD9C61F3}"/>
              </a:ext>
            </a:extLst>
          </p:cNvPr>
          <p:cNvSpPr/>
          <p:nvPr/>
        </p:nvSpPr>
        <p:spPr>
          <a:xfrm>
            <a:off x="3799553" y="6499926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E32C51D-2047-1741-9F37-2FC461EBB0F5}"/>
              </a:ext>
            </a:extLst>
          </p:cNvPr>
          <p:cNvCxnSpPr>
            <a:cxnSpLocks/>
          </p:cNvCxnSpPr>
          <p:nvPr/>
        </p:nvCxnSpPr>
        <p:spPr>
          <a:xfrm>
            <a:off x="2534425" y="6423821"/>
            <a:ext cx="582771" cy="0"/>
          </a:xfrm>
          <a:prstGeom prst="line">
            <a:avLst/>
          </a:prstGeom>
          <a:noFill/>
          <a:ln w="19050">
            <a:solidFill>
              <a:schemeClr val="tx1"/>
            </a:solidFill>
          </a:ln>
        </p:spPr>
      </p:cxnSp>
      <p:grpSp>
        <p:nvGrpSpPr>
          <p:cNvPr id="78" name="Group 77">
            <a:extLst>
              <a:ext uri="{FF2B5EF4-FFF2-40B4-BE49-F238E27FC236}">
                <a16:creationId xmlns:a16="http://schemas.microsoft.com/office/drawing/2014/main" id="{0D71C85E-3A54-5849-AE33-A97F322D70AA}"/>
              </a:ext>
            </a:extLst>
          </p:cNvPr>
          <p:cNvGrpSpPr/>
          <p:nvPr/>
        </p:nvGrpSpPr>
        <p:grpSpPr>
          <a:xfrm>
            <a:off x="3917935" y="0"/>
            <a:ext cx="4116265" cy="6434552"/>
            <a:chOff x="7904101" y="-118702"/>
            <a:chExt cx="4116265" cy="6434552"/>
          </a:xfrm>
        </p:grpSpPr>
        <p:sp>
          <p:nvSpPr>
            <p:cNvPr id="79" name="Right Arrow 78">
              <a:extLst>
                <a:ext uri="{FF2B5EF4-FFF2-40B4-BE49-F238E27FC236}">
                  <a16:creationId xmlns:a16="http://schemas.microsoft.com/office/drawing/2014/main" id="{CE691EDF-0AB8-794E-948F-922315C70AA9}"/>
                </a:ext>
              </a:extLst>
            </p:cNvPr>
            <p:cNvSpPr/>
            <p:nvPr/>
          </p:nvSpPr>
          <p:spPr>
            <a:xfrm rot="16200000">
              <a:off x="9942545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8914D253-34BB-9041-9F4A-5791F94254C5}"/>
                </a:ext>
              </a:extLst>
            </p:cNvPr>
            <p:cNvSpPr txBox="1"/>
            <p:nvPr/>
          </p:nvSpPr>
          <p:spPr>
            <a:xfrm>
              <a:off x="9150798" y="1791535"/>
              <a:ext cx="2869568" cy="4524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0000 for Register 0</a:t>
              </a:r>
            </a:p>
            <a:p>
              <a:r>
                <a:rPr lang="en-US" dirty="0"/>
                <a:t>0001 for Register 1 </a:t>
              </a:r>
            </a:p>
            <a:p>
              <a:r>
                <a:rPr lang="en-US" dirty="0"/>
                <a:t>0010 for Register 2</a:t>
              </a:r>
            </a:p>
            <a:p>
              <a:r>
                <a:rPr lang="en-US" dirty="0"/>
                <a:t>0011 for Register 3</a:t>
              </a:r>
            </a:p>
            <a:p>
              <a:r>
                <a:rPr lang="en-US" dirty="0"/>
                <a:t>0100 for Register 4</a:t>
              </a:r>
            </a:p>
            <a:p>
              <a:r>
                <a:rPr lang="en-US" dirty="0"/>
                <a:t>0101 for Register 5</a:t>
              </a:r>
            </a:p>
            <a:p>
              <a:r>
                <a:rPr lang="en-US" dirty="0"/>
                <a:t>0110 for Register 6</a:t>
              </a:r>
            </a:p>
            <a:p>
              <a:r>
                <a:rPr lang="en-US" dirty="0"/>
                <a:t>0111 for Register 7</a:t>
              </a:r>
            </a:p>
            <a:p>
              <a:r>
                <a:rPr lang="en-US" dirty="0"/>
                <a:t>1000 for Register 8</a:t>
              </a:r>
            </a:p>
            <a:p>
              <a:r>
                <a:rPr lang="en-US" dirty="0"/>
                <a:t>1001 for Register 9</a:t>
              </a:r>
            </a:p>
            <a:p>
              <a:r>
                <a:rPr lang="en-US" dirty="0"/>
                <a:t>1010 for Register 10</a:t>
              </a:r>
            </a:p>
            <a:p>
              <a:r>
                <a:rPr lang="en-US" dirty="0"/>
                <a:t>1011 for Register 11</a:t>
              </a:r>
            </a:p>
            <a:p>
              <a:r>
                <a:rPr lang="en-US" dirty="0"/>
                <a:t>1100 for Register 12</a:t>
              </a:r>
            </a:p>
            <a:p>
              <a:r>
                <a:rPr lang="en-US" dirty="0"/>
                <a:t>1101 for Register 13</a:t>
              </a:r>
            </a:p>
            <a:p>
              <a:r>
                <a:rPr lang="en-US" dirty="0"/>
                <a:t>1110 for Register 14</a:t>
              </a:r>
            </a:p>
            <a:p>
              <a:r>
                <a:rPr lang="en-US" dirty="0"/>
                <a:t>1111 for Register 15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AE88124D-54BB-7C41-A63B-5E61C61FEAA9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51CDD4EB-721E-734A-8BBB-379A43CAFB31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5B6F2456-5038-9940-B838-06756D4A522C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51F33AD6-D4BE-B549-8B47-735A89E7BAD9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2EA22C47-64AA-8E46-874B-D944EF425D0A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78007F02-B930-3241-9BCB-FE844A474066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2B8711EC-C681-5C43-A8C0-4395E5E4CB3D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C5BAC7FC-93F3-4049-82A1-4AE711C4C761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0  0  1  R</a:t>
              </a:r>
              <a:r>
                <a:rPr lang="en-US" sz="2000" baseline="-25000" dirty="0"/>
                <a:t> </a:t>
              </a:r>
              <a:r>
                <a:rPr lang="en-US" sz="3200" dirty="0"/>
                <a:t> 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endParaRPr lang="en-US" sz="3200" baseline="-25000" dirty="0"/>
            </a:p>
          </p:txBody>
        </p:sp>
        <p:sp>
          <p:nvSpPr>
            <p:cNvPr id="90" name="Double Brace 89">
              <a:extLst>
                <a:ext uri="{FF2B5EF4-FFF2-40B4-BE49-F238E27FC236}">
                  <a16:creationId xmlns:a16="http://schemas.microsoft.com/office/drawing/2014/main" id="{0E4D2254-7726-AA45-9410-E9AE1C528EAC}"/>
                </a:ext>
              </a:extLst>
            </p:cNvPr>
            <p:cNvSpPr/>
            <p:nvPr/>
          </p:nvSpPr>
          <p:spPr>
            <a:xfrm rot="16200000">
              <a:off x="9409201" y="95043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FD3DF9EA-78C0-1848-989D-9DECADF6F0E1}"/>
                </a:ext>
              </a:extLst>
            </p:cNvPr>
            <p:cNvSpPr txBox="1"/>
            <p:nvPr/>
          </p:nvSpPr>
          <p:spPr>
            <a:xfrm>
              <a:off x="9090561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F29D42F6-3E5B-2D40-9326-CB9573E86073}"/>
              </a:ext>
            </a:extLst>
          </p:cNvPr>
          <p:cNvCxnSpPr>
            <a:cxnSpLocks/>
          </p:cNvCxnSpPr>
          <p:nvPr/>
        </p:nvCxnSpPr>
        <p:spPr>
          <a:xfrm>
            <a:off x="3395485" y="6423650"/>
            <a:ext cx="295233" cy="171"/>
          </a:xfrm>
          <a:prstGeom prst="line">
            <a:avLst/>
          </a:prstGeom>
          <a:noFill/>
          <a:ln w="19050">
            <a:solidFill>
              <a:schemeClr val="tx1"/>
            </a:solidFill>
          </a:ln>
        </p:spPr>
      </p:cxnSp>
    </p:spTree>
    <p:extLst>
      <p:ext uri="{BB962C8B-B14F-4D97-AF65-F5344CB8AC3E}">
        <p14:creationId xmlns:p14="http://schemas.microsoft.com/office/powerpoint/2010/main" val="222586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758092" y="6386877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WRn</a:t>
            </a:r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F9AC7C-7B56-3D41-ADD2-030694E93EAD}"/>
              </a:ext>
            </a:extLst>
          </p:cNvPr>
          <p:cNvGrpSpPr/>
          <p:nvPr/>
        </p:nvGrpSpPr>
        <p:grpSpPr>
          <a:xfrm>
            <a:off x="7913337" y="-118702"/>
            <a:ext cx="4494952" cy="3387565"/>
            <a:chOff x="7904101" y="-118702"/>
            <a:chExt cx="4494952" cy="3387565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10321232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9529485" y="1791535"/>
              <a:ext cx="2869568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 for Character 0</a:t>
              </a:r>
            </a:p>
            <a:p>
              <a:r>
                <a:rPr lang="en-US" dirty="0"/>
                <a:t>001 for Character 1 </a:t>
              </a:r>
            </a:p>
            <a:p>
              <a:r>
                <a:rPr lang="en-US" dirty="0"/>
                <a:t>010 for Character 2</a:t>
              </a:r>
            </a:p>
            <a:p>
              <a:r>
                <a:rPr lang="en-US" dirty="0"/>
                <a:t>011 for Character 3</a:t>
              </a:r>
            </a:p>
            <a:p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1  1  1  0  1</a:t>
              </a:r>
              <a:r>
                <a:rPr lang="en-US" sz="2000" baseline="-25000" dirty="0"/>
                <a:t> </a:t>
              </a:r>
              <a:r>
                <a:rPr lang="en-US" sz="3200" dirty="0"/>
                <a:t>  S  S  S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9787884" y="95043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9155213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215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5BAF370-D275-E343-B263-7D3CF36E8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8309" y="6322640"/>
            <a:ext cx="1651000" cy="508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6D51F24-1826-F646-ADD7-D4DF3AAA1A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4392" y="4573870"/>
            <a:ext cx="1663700" cy="508000"/>
          </a:xfrm>
          <a:prstGeom prst="rect">
            <a:avLst/>
          </a:prstGeom>
        </p:spPr>
      </p:pic>
      <p:grpSp>
        <p:nvGrpSpPr>
          <p:cNvPr id="79" name="Group 78">
            <a:extLst>
              <a:ext uri="{FF2B5EF4-FFF2-40B4-BE49-F238E27FC236}">
                <a16:creationId xmlns:a16="http://schemas.microsoft.com/office/drawing/2014/main" id="{87F843F0-7098-014A-B550-5C2E6A5FC990}"/>
              </a:ext>
            </a:extLst>
          </p:cNvPr>
          <p:cNvGrpSpPr/>
          <p:nvPr/>
        </p:nvGrpSpPr>
        <p:grpSpPr>
          <a:xfrm>
            <a:off x="3615888" y="-147577"/>
            <a:ext cx="4494952" cy="6988550"/>
            <a:chOff x="7904101" y="-118702"/>
            <a:chExt cx="4494952" cy="6988550"/>
          </a:xfrm>
        </p:grpSpPr>
        <p:sp>
          <p:nvSpPr>
            <p:cNvPr id="81" name="Right Arrow 80">
              <a:extLst>
                <a:ext uri="{FF2B5EF4-FFF2-40B4-BE49-F238E27FC236}">
                  <a16:creationId xmlns:a16="http://schemas.microsoft.com/office/drawing/2014/main" id="{EF808781-A5B7-C44E-AD67-D08402B58F80}"/>
                </a:ext>
              </a:extLst>
            </p:cNvPr>
            <p:cNvSpPr/>
            <p:nvPr/>
          </p:nvSpPr>
          <p:spPr>
            <a:xfrm rot="16200000">
              <a:off x="10321232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79AF5C1-6825-A541-BB6E-1C7BC8FC317C}"/>
                </a:ext>
              </a:extLst>
            </p:cNvPr>
            <p:cNvSpPr txBox="1"/>
            <p:nvPr/>
          </p:nvSpPr>
          <p:spPr>
            <a:xfrm>
              <a:off x="9529485" y="1791535"/>
              <a:ext cx="2869568" cy="5078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0000 for Register 0</a:t>
              </a:r>
            </a:p>
            <a:p>
              <a:r>
                <a:rPr lang="en-US" dirty="0"/>
                <a:t>0001 for Register 1 </a:t>
              </a:r>
            </a:p>
            <a:p>
              <a:r>
                <a:rPr lang="en-US" dirty="0"/>
                <a:t>0010 for Register 2</a:t>
              </a:r>
            </a:p>
            <a:p>
              <a:r>
                <a:rPr lang="en-US" dirty="0"/>
                <a:t>0011 for Register 3</a:t>
              </a:r>
            </a:p>
            <a:p>
              <a:r>
                <a:rPr lang="en-US" dirty="0"/>
                <a:t>0100 for Register 4</a:t>
              </a:r>
            </a:p>
            <a:p>
              <a:r>
                <a:rPr lang="en-US" dirty="0"/>
                <a:t>0101 for Register 5</a:t>
              </a:r>
            </a:p>
            <a:p>
              <a:r>
                <a:rPr lang="en-US" dirty="0"/>
                <a:t>0110 for Register 6</a:t>
              </a:r>
            </a:p>
            <a:p>
              <a:r>
                <a:rPr lang="en-US" dirty="0"/>
                <a:t>0111 for Register 7</a:t>
              </a:r>
            </a:p>
            <a:p>
              <a:r>
                <a:rPr lang="en-US" dirty="0"/>
                <a:t>1000 for Register 8</a:t>
              </a:r>
            </a:p>
            <a:p>
              <a:r>
                <a:rPr lang="en-US" dirty="0"/>
                <a:t>1001 for Register 9</a:t>
              </a:r>
            </a:p>
            <a:p>
              <a:r>
                <a:rPr lang="en-US" dirty="0"/>
                <a:t>1010 for Register 10</a:t>
              </a:r>
            </a:p>
            <a:p>
              <a:r>
                <a:rPr lang="en-US" dirty="0"/>
                <a:t>1011 for Register 11</a:t>
              </a:r>
            </a:p>
            <a:p>
              <a:r>
                <a:rPr lang="en-US" dirty="0"/>
                <a:t>1100 for Register 12</a:t>
              </a:r>
            </a:p>
            <a:p>
              <a:r>
                <a:rPr lang="en-US" dirty="0"/>
                <a:t>1101 for Register 13</a:t>
              </a:r>
            </a:p>
            <a:p>
              <a:r>
                <a:rPr lang="en-US" dirty="0"/>
                <a:t>1110 for Register 14</a:t>
              </a:r>
            </a:p>
            <a:p>
              <a:r>
                <a:rPr lang="en-US" dirty="0"/>
                <a:t>1111 for Register 15</a:t>
              </a:r>
            </a:p>
            <a:p>
              <a:endParaRPr lang="en-US" dirty="0"/>
            </a:p>
            <a:p>
              <a:r>
                <a:rPr lang="en-US" dirty="0"/>
                <a:t>LD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000B9E87-82CA-2C49-8D40-69EB9F8FFF53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5DDEE29F-DA92-E94E-9938-E32DE20FC827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70A9CF1F-3264-EC47-8C54-776836037D49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EB60530F-DD73-4841-A4C7-F73F32D28215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A84525A9-72FC-7F44-B57F-E93BE77FCBE5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024E1FD5-B019-E44F-96AB-2FD596F2734E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D5518124-1B81-A641-BF54-D2805097C288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EDC6D3F4-9A1B-4444-B4AE-A4515026E82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0  1  0  R</a:t>
              </a:r>
              <a:r>
                <a:rPr lang="en-US" sz="2000" baseline="-25000" dirty="0"/>
                <a:t> </a:t>
              </a:r>
              <a:r>
                <a:rPr lang="en-US" sz="3200" dirty="0"/>
                <a:t>  R  R  R</a:t>
              </a:r>
              <a:endParaRPr lang="en-US" sz="3200" baseline="-25000" dirty="0"/>
            </a:p>
          </p:txBody>
        </p:sp>
        <p:sp>
          <p:nvSpPr>
            <p:cNvPr id="91" name="Double Brace 90">
              <a:extLst>
                <a:ext uri="{FF2B5EF4-FFF2-40B4-BE49-F238E27FC236}">
                  <a16:creationId xmlns:a16="http://schemas.microsoft.com/office/drawing/2014/main" id="{721A49B3-0CBA-7043-AA66-C71E513B6B1B}"/>
                </a:ext>
              </a:extLst>
            </p:cNvPr>
            <p:cNvSpPr/>
            <p:nvPr/>
          </p:nvSpPr>
          <p:spPr>
            <a:xfrm rot="16200000">
              <a:off x="9787884" y="95043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954B8C57-1B49-B241-A56B-6EF446CBBA02}"/>
                </a:ext>
              </a:extLst>
            </p:cNvPr>
            <p:cNvSpPr txBox="1"/>
            <p:nvPr/>
          </p:nvSpPr>
          <p:spPr>
            <a:xfrm>
              <a:off x="9155213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D3927FD8-AFD8-B94C-BC1F-A9B8FB8DE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3002" y="6369851"/>
            <a:ext cx="2044700" cy="508000"/>
          </a:xfrm>
          <a:prstGeom prst="rect">
            <a:avLst/>
          </a:prstGeom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083758C8-49CA-6A4E-B3EC-23BA17DCEF84}"/>
              </a:ext>
            </a:extLst>
          </p:cNvPr>
          <p:cNvSpPr txBox="1"/>
          <p:nvPr/>
        </p:nvSpPr>
        <p:spPr>
          <a:xfrm>
            <a:off x="2082987" y="6379196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WRM</a:t>
            </a: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5491CBEA-01A6-5D4F-9E27-225CEFD2D7C9}"/>
              </a:ext>
            </a:extLst>
          </p:cNvPr>
          <p:cNvGrpSpPr/>
          <p:nvPr/>
        </p:nvGrpSpPr>
        <p:grpSpPr>
          <a:xfrm>
            <a:off x="135709" y="455447"/>
            <a:ext cx="3324999" cy="584775"/>
            <a:chOff x="7904101" y="494636"/>
            <a:chExt cx="3324999" cy="584775"/>
          </a:xfrm>
        </p:grpSpPr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DDD4920E-AB50-6545-B9CC-26A98CDB66CB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32567140-C9F1-AD4E-938F-32C631543C8B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40EB68C3-FD02-8B48-AAF6-F6D301DAD0F8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6F4DD6F9-53A3-8845-B206-A26571928F54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3C5A2927-65FC-494A-B0CB-56B10FB962C2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D2DD088E-DF86-A54C-8504-B47AAB70D51B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7E278509-4A29-8745-B293-6E4F14D3F022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8EA117AA-46BE-CD47-8FE6-55C747908289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1  1  1  0  0</a:t>
              </a:r>
              <a:r>
                <a:rPr lang="en-US" sz="2000" baseline="-25000" dirty="0"/>
                <a:t> </a:t>
              </a:r>
              <a:r>
                <a:rPr lang="en-US" sz="3200" dirty="0"/>
                <a:t>  0  0  0  </a:t>
              </a:r>
              <a:endParaRPr lang="en-US" sz="3200" baseline="-25000" dirty="0"/>
            </a:p>
          </p:txBody>
        </p:sp>
      </p:grp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184BCCE-E8E1-654E-B60B-6CE2B3D597EE}"/>
              </a:ext>
            </a:extLst>
          </p:cNvPr>
          <p:cNvCxnSpPr>
            <a:cxnSpLocks/>
          </p:cNvCxnSpPr>
          <p:nvPr/>
        </p:nvCxnSpPr>
        <p:spPr>
          <a:xfrm>
            <a:off x="3460708" y="-215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0BB22EE6-DDE3-8643-9B35-70E83DE8E28B}"/>
              </a:ext>
            </a:extLst>
          </p:cNvPr>
          <p:cNvGrpSpPr/>
          <p:nvPr/>
        </p:nvGrpSpPr>
        <p:grpSpPr>
          <a:xfrm>
            <a:off x="1564846" y="4075631"/>
            <a:ext cx="710189" cy="369332"/>
            <a:chOff x="4489078" y="4509216"/>
            <a:chExt cx="710189" cy="369332"/>
          </a:xfrm>
        </p:grpSpPr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A6EB4FAE-705B-9D4D-8847-C3D5A7E611BF}"/>
                </a:ext>
              </a:extLst>
            </p:cNvPr>
            <p:cNvSpPr txBox="1"/>
            <p:nvPr/>
          </p:nvSpPr>
          <p:spPr>
            <a:xfrm>
              <a:off x="4817431" y="4509216"/>
              <a:ext cx="3818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</a:t>
              </a:r>
              <a:endParaRPr lang="en-US" baseline="-25000" dirty="0"/>
            </a:p>
          </p:txBody>
        </p:sp>
        <p:sp>
          <p:nvSpPr>
            <p:cNvPr id="113" name="Right Arrow 112">
              <a:extLst>
                <a:ext uri="{FF2B5EF4-FFF2-40B4-BE49-F238E27FC236}">
                  <a16:creationId xmlns:a16="http://schemas.microsoft.com/office/drawing/2014/main" id="{72FD5E60-1ABF-C740-BD68-F0A98938BE07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14" name="Rectangle 113">
            <a:extLst>
              <a:ext uri="{FF2B5EF4-FFF2-40B4-BE49-F238E27FC236}">
                <a16:creationId xmlns:a16="http://schemas.microsoft.com/office/drawing/2014/main" id="{B79E80A2-DE0C-3441-AB3B-237A1018CFD7}"/>
              </a:ext>
            </a:extLst>
          </p:cNvPr>
          <p:cNvSpPr/>
          <p:nvPr/>
        </p:nvSpPr>
        <p:spPr>
          <a:xfrm>
            <a:off x="764916" y="4074042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(ACC)</a:t>
            </a:r>
          </a:p>
        </p:txBody>
      </p:sp>
    </p:spTree>
    <p:extLst>
      <p:ext uri="{BB962C8B-B14F-4D97-AF65-F5344CB8AC3E}">
        <p14:creationId xmlns:p14="http://schemas.microsoft.com/office/powerpoint/2010/main" val="9544794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758092" y="6386877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BBL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F9AC7C-7B56-3D41-ADD2-030694E93EAD}"/>
              </a:ext>
            </a:extLst>
          </p:cNvPr>
          <p:cNvGrpSpPr/>
          <p:nvPr/>
        </p:nvGrpSpPr>
        <p:grpSpPr>
          <a:xfrm>
            <a:off x="7913337" y="-118702"/>
            <a:ext cx="4494952" cy="2279569"/>
            <a:chOff x="7904101" y="-118702"/>
            <a:chExt cx="4494952" cy="2279569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10321232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9529485" y="1791535"/>
              <a:ext cx="2869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4-bit data item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0  0  D</a:t>
              </a:r>
              <a:r>
                <a:rPr lang="en-US" sz="2000" baseline="-25000" dirty="0"/>
                <a:t> </a:t>
              </a:r>
              <a:r>
                <a:rPr lang="en-US" sz="3200" dirty="0"/>
                <a:t> D  D D  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9587717" y="-105126"/>
              <a:ext cx="1373582" cy="1579534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9155213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215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XCH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87F843F0-7098-014A-B550-5C2E6A5FC990}"/>
              </a:ext>
            </a:extLst>
          </p:cNvPr>
          <p:cNvGrpSpPr/>
          <p:nvPr/>
        </p:nvGrpSpPr>
        <p:grpSpPr>
          <a:xfrm>
            <a:off x="3615888" y="-147577"/>
            <a:ext cx="4494952" cy="6434552"/>
            <a:chOff x="7904101" y="-118702"/>
            <a:chExt cx="4494952" cy="6434552"/>
          </a:xfrm>
        </p:grpSpPr>
        <p:sp>
          <p:nvSpPr>
            <p:cNvPr id="81" name="Right Arrow 80">
              <a:extLst>
                <a:ext uri="{FF2B5EF4-FFF2-40B4-BE49-F238E27FC236}">
                  <a16:creationId xmlns:a16="http://schemas.microsoft.com/office/drawing/2014/main" id="{EF808781-A5B7-C44E-AD67-D08402B58F80}"/>
                </a:ext>
              </a:extLst>
            </p:cNvPr>
            <p:cNvSpPr/>
            <p:nvPr/>
          </p:nvSpPr>
          <p:spPr>
            <a:xfrm rot="16200000">
              <a:off x="10321232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79AF5C1-6825-A541-BB6E-1C7BC8FC317C}"/>
                </a:ext>
              </a:extLst>
            </p:cNvPr>
            <p:cNvSpPr txBox="1"/>
            <p:nvPr/>
          </p:nvSpPr>
          <p:spPr>
            <a:xfrm>
              <a:off x="9529485" y="1791535"/>
              <a:ext cx="2869568" cy="4524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0000 for Register 0</a:t>
              </a:r>
            </a:p>
            <a:p>
              <a:r>
                <a:rPr lang="en-US" dirty="0"/>
                <a:t>0001 for Register 1 </a:t>
              </a:r>
            </a:p>
            <a:p>
              <a:r>
                <a:rPr lang="en-US" dirty="0"/>
                <a:t>0010 for Register 2</a:t>
              </a:r>
            </a:p>
            <a:p>
              <a:r>
                <a:rPr lang="en-US" dirty="0"/>
                <a:t>0011 for Register 3</a:t>
              </a:r>
            </a:p>
            <a:p>
              <a:r>
                <a:rPr lang="en-US" dirty="0"/>
                <a:t>0100 for Register 4</a:t>
              </a:r>
            </a:p>
            <a:p>
              <a:r>
                <a:rPr lang="en-US" dirty="0"/>
                <a:t>0101 for Register 5</a:t>
              </a:r>
            </a:p>
            <a:p>
              <a:r>
                <a:rPr lang="en-US" dirty="0"/>
                <a:t>0110 for Register 6</a:t>
              </a:r>
            </a:p>
            <a:p>
              <a:r>
                <a:rPr lang="en-US" dirty="0"/>
                <a:t>0111 for Register 7</a:t>
              </a:r>
            </a:p>
            <a:p>
              <a:r>
                <a:rPr lang="en-US" dirty="0"/>
                <a:t>1000 for Register 8</a:t>
              </a:r>
            </a:p>
            <a:p>
              <a:r>
                <a:rPr lang="en-US" dirty="0"/>
                <a:t>1001 for Register 9</a:t>
              </a:r>
            </a:p>
            <a:p>
              <a:r>
                <a:rPr lang="en-US" dirty="0"/>
                <a:t>1010 for Register 10</a:t>
              </a:r>
            </a:p>
            <a:p>
              <a:r>
                <a:rPr lang="en-US" dirty="0"/>
                <a:t>1011 for Register 11</a:t>
              </a:r>
            </a:p>
            <a:p>
              <a:r>
                <a:rPr lang="en-US" dirty="0"/>
                <a:t>1100 for Register 12</a:t>
              </a:r>
            </a:p>
            <a:p>
              <a:r>
                <a:rPr lang="en-US" dirty="0"/>
                <a:t>1101 for Register 13</a:t>
              </a:r>
            </a:p>
            <a:p>
              <a:r>
                <a:rPr lang="en-US" dirty="0"/>
                <a:t>1110 for Register 14</a:t>
              </a:r>
            </a:p>
            <a:p>
              <a:r>
                <a:rPr lang="en-US" dirty="0"/>
                <a:t>1111 for Register 15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000B9E87-82CA-2C49-8D40-69EB9F8FFF53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5DDEE29F-DA92-E94E-9938-E32DE20FC827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70A9CF1F-3264-EC47-8C54-776836037D49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EB60530F-DD73-4841-A4C7-F73F32D28215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A84525A9-72FC-7F44-B57F-E93BE77FCBE5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024E1FD5-B019-E44F-96AB-2FD596F2734E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D5518124-1B81-A641-BF54-D2805097C288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EDC6D3F4-9A1B-4444-B4AE-A4515026E82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0  1  1  R</a:t>
              </a:r>
              <a:r>
                <a:rPr lang="en-US" sz="2000" baseline="-25000" dirty="0"/>
                <a:t> </a:t>
              </a:r>
              <a:r>
                <a:rPr lang="en-US" sz="3200" dirty="0"/>
                <a:t>  R  R  R</a:t>
              </a:r>
              <a:endParaRPr lang="en-US" sz="3200" baseline="-25000" dirty="0"/>
            </a:p>
          </p:txBody>
        </p:sp>
        <p:sp>
          <p:nvSpPr>
            <p:cNvPr id="91" name="Double Brace 90">
              <a:extLst>
                <a:ext uri="{FF2B5EF4-FFF2-40B4-BE49-F238E27FC236}">
                  <a16:creationId xmlns:a16="http://schemas.microsoft.com/office/drawing/2014/main" id="{721A49B3-0CBA-7043-AA66-C71E513B6B1B}"/>
                </a:ext>
              </a:extLst>
            </p:cNvPr>
            <p:cNvSpPr/>
            <p:nvPr/>
          </p:nvSpPr>
          <p:spPr>
            <a:xfrm rot="16200000">
              <a:off x="9610089" y="-82754"/>
              <a:ext cx="1373582" cy="1534789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954B8C57-1B49-B241-A56B-6EF446CBBA02}"/>
                </a:ext>
              </a:extLst>
            </p:cNvPr>
            <p:cNvSpPr txBox="1"/>
            <p:nvPr/>
          </p:nvSpPr>
          <p:spPr>
            <a:xfrm>
              <a:off x="9155213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943E830-C66C-BC41-83D0-99780C9AE42F}"/>
              </a:ext>
            </a:extLst>
          </p:cNvPr>
          <p:cNvGrpSpPr/>
          <p:nvPr/>
        </p:nvGrpSpPr>
        <p:grpSpPr>
          <a:xfrm>
            <a:off x="4252924" y="3976313"/>
            <a:ext cx="891264" cy="369332"/>
            <a:chOff x="4489078" y="4509216"/>
            <a:chExt cx="891264" cy="369332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D321479-F5EE-3E44-B302-6D27BAA44D6E}"/>
                </a:ext>
              </a:extLst>
            </p:cNvPr>
            <p:cNvSpPr txBox="1"/>
            <p:nvPr/>
          </p:nvSpPr>
          <p:spPr>
            <a:xfrm>
              <a:off x="4817431" y="4509216"/>
              <a:ext cx="562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</a:t>
              </a:r>
              <a:endParaRPr lang="en-US" baseline="-25000" dirty="0"/>
            </a:p>
          </p:txBody>
        </p:sp>
        <p:sp>
          <p:nvSpPr>
            <p:cNvPr id="39" name="Right Arrow 38">
              <a:extLst>
                <a:ext uri="{FF2B5EF4-FFF2-40B4-BE49-F238E27FC236}">
                  <a16:creationId xmlns:a16="http://schemas.microsoft.com/office/drawing/2014/main" id="{40A202DA-81D8-4A42-8362-684C721248CD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D4680DCE-5ADF-1247-AF42-1D8DA80A3715}"/>
              </a:ext>
            </a:extLst>
          </p:cNvPr>
          <p:cNvSpPr/>
          <p:nvPr/>
        </p:nvSpPr>
        <p:spPr>
          <a:xfrm>
            <a:off x="3452994" y="3959734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(RRRR)  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7B6F03B-AD03-9047-A737-CB0A26FF6120}"/>
              </a:ext>
            </a:extLst>
          </p:cNvPr>
          <p:cNvGrpSpPr/>
          <p:nvPr/>
        </p:nvGrpSpPr>
        <p:grpSpPr>
          <a:xfrm>
            <a:off x="4252924" y="3642488"/>
            <a:ext cx="1017901" cy="369332"/>
            <a:chOff x="4489078" y="4509216"/>
            <a:chExt cx="1017901" cy="369332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A050F0D-C782-4749-B45C-603728745AE8}"/>
                </a:ext>
              </a:extLst>
            </p:cNvPr>
            <p:cNvSpPr txBox="1"/>
            <p:nvPr/>
          </p:nvSpPr>
          <p:spPr>
            <a:xfrm>
              <a:off x="4817431" y="4509216"/>
              <a:ext cx="6895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ACBR</a:t>
              </a:r>
              <a:endParaRPr lang="en-US" baseline="-25000" dirty="0"/>
            </a:p>
          </p:txBody>
        </p:sp>
        <p:sp>
          <p:nvSpPr>
            <p:cNvPr id="46" name="Right Arrow 45">
              <a:extLst>
                <a:ext uri="{FF2B5EF4-FFF2-40B4-BE49-F238E27FC236}">
                  <a16:creationId xmlns:a16="http://schemas.microsoft.com/office/drawing/2014/main" id="{7AB3FE57-EEFE-2441-BC41-CE9E766960A1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2B39AAA0-5DBE-5D4A-938D-19425D9418CE}"/>
              </a:ext>
            </a:extLst>
          </p:cNvPr>
          <p:cNvSpPr/>
          <p:nvPr/>
        </p:nvSpPr>
        <p:spPr>
          <a:xfrm>
            <a:off x="3452994" y="3625909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(ACC)  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2DBA6642-4720-B846-A687-446AE0091344}"/>
              </a:ext>
            </a:extLst>
          </p:cNvPr>
          <p:cNvGrpSpPr/>
          <p:nvPr/>
        </p:nvGrpSpPr>
        <p:grpSpPr>
          <a:xfrm>
            <a:off x="4252924" y="4362224"/>
            <a:ext cx="1013156" cy="369332"/>
            <a:chOff x="4489078" y="4509216"/>
            <a:chExt cx="1013156" cy="369332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8C446334-FA46-3145-B7B6-EB1582B9A7D0}"/>
                </a:ext>
              </a:extLst>
            </p:cNvPr>
            <p:cNvSpPr txBox="1"/>
            <p:nvPr/>
          </p:nvSpPr>
          <p:spPr>
            <a:xfrm>
              <a:off x="4817431" y="4509216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RRRR</a:t>
              </a:r>
              <a:endParaRPr lang="en-US" baseline="-25000" dirty="0"/>
            </a:p>
          </p:txBody>
        </p:sp>
        <p:sp>
          <p:nvSpPr>
            <p:cNvPr id="50" name="Right Arrow 49">
              <a:extLst>
                <a:ext uri="{FF2B5EF4-FFF2-40B4-BE49-F238E27FC236}">
                  <a16:creationId xmlns:a16="http://schemas.microsoft.com/office/drawing/2014/main" id="{DC7DE2B9-4F4F-7949-9839-F7FE01A66DDF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D5F07465-8EDA-B940-B7F8-B5F54D8B0BBE}"/>
              </a:ext>
            </a:extLst>
          </p:cNvPr>
          <p:cNvSpPr/>
          <p:nvPr/>
        </p:nvSpPr>
        <p:spPr>
          <a:xfrm>
            <a:off x="3452994" y="4345645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(ACBR)  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BE577F0D-1A9B-E445-9BE8-A1737A350447}"/>
              </a:ext>
            </a:extLst>
          </p:cNvPr>
          <p:cNvGrpSpPr/>
          <p:nvPr/>
        </p:nvGrpSpPr>
        <p:grpSpPr>
          <a:xfrm>
            <a:off x="9342474" y="4114820"/>
            <a:ext cx="891264" cy="369332"/>
            <a:chOff x="4489078" y="4509216"/>
            <a:chExt cx="891264" cy="369332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4DC1915-CEAF-474E-A4DE-77F4BB0FE5EE}"/>
                </a:ext>
              </a:extLst>
            </p:cNvPr>
            <p:cNvSpPr txBox="1"/>
            <p:nvPr/>
          </p:nvSpPr>
          <p:spPr>
            <a:xfrm>
              <a:off x="4817431" y="4509216"/>
              <a:ext cx="562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</a:t>
              </a:r>
              <a:endParaRPr lang="en-US" baseline="-25000" dirty="0"/>
            </a:p>
          </p:txBody>
        </p:sp>
        <p:sp>
          <p:nvSpPr>
            <p:cNvPr id="58" name="Right Arrow 57">
              <a:extLst>
                <a:ext uri="{FF2B5EF4-FFF2-40B4-BE49-F238E27FC236}">
                  <a16:creationId xmlns:a16="http://schemas.microsoft.com/office/drawing/2014/main" id="{BDE046CC-669E-B44F-813E-19F1A883F306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C6DB332F-EE66-1A4A-B4C2-59C18D82022F}"/>
              </a:ext>
            </a:extLst>
          </p:cNvPr>
          <p:cNvSpPr/>
          <p:nvPr/>
        </p:nvSpPr>
        <p:spPr>
          <a:xfrm>
            <a:off x="8542544" y="4098241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DDDD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ED2B0181-FD4B-C64D-A038-2D06A89DF67B}"/>
              </a:ext>
            </a:extLst>
          </p:cNvPr>
          <p:cNvGrpSpPr/>
          <p:nvPr/>
        </p:nvGrpSpPr>
        <p:grpSpPr>
          <a:xfrm>
            <a:off x="9342474" y="3780995"/>
            <a:ext cx="1531246" cy="369332"/>
            <a:chOff x="4489078" y="4509216"/>
            <a:chExt cx="1531246" cy="369332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A18DD05-50E1-F343-84B4-B32FEC8E960B}"/>
                </a:ext>
              </a:extLst>
            </p:cNvPr>
            <p:cNvSpPr txBox="1"/>
            <p:nvPr/>
          </p:nvSpPr>
          <p:spPr>
            <a:xfrm>
              <a:off x="4817431" y="4509216"/>
              <a:ext cx="12028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PL, PM, PH</a:t>
              </a:r>
              <a:endParaRPr lang="en-US" baseline="-25000" dirty="0"/>
            </a:p>
          </p:txBody>
        </p:sp>
        <p:sp>
          <p:nvSpPr>
            <p:cNvPr id="62" name="Right Arrow 61">
              <a:extLst>
                <a:ext uri="{FF2B5EF4-FFF2-40B4-BE49-F238E27FC236}">
                  <a16:creationId xmlns:a16="http://schemas.microsoft.com/office/drawing/2014/main" id="{27327506-3E78-BA40-BBE2-E4FAC8FA3B0F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63" name="Rectangle 62">
            <a:extLst>
              <a:ext uri="{FF2B5EF4-FFF2-40B4-BE49-F238E27FC236}">
                <a16:creationId xmlns:a16="http://schemas.microsoft.com/office/drawing/2014/main" id="{FC94F0E2-0AC3-444E-91AB-2DE6303EEC81}"/>
              </a:ext>
            </a:extLst>
          </p:cNvPr>
          <p:cNvSpPr/>
          <p:nvPr/>
        </p:nvSpPr>
        <p:spPr>
          <a:xfrm>
            <a:off x="8542544" y="3764416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(Stack)  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8DFAA27-176A-2448-B8E1-4E092907E805}"/>
              </a:ext>
            </a:extLst>
          </p:cNvPr>
          <p:cNvSpPr txBox="1"/>
          <p:nvPr/>
        </p:nvSpPr>
        <p:spPr>
          <a:xfrm>
            <a:off x="2082987" y="6379196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LDM</a:t>
            </a: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654314DE-2B93-E34B-AEC6-0EE63F5777D8}"/>
              </a:ext>
            </a:extLst>
          </p:cNvPr>
          <p:cNvGrpSpPr/>
          <p:nvPr/>
        </p:nvGrpSpPr>
        <p:grpSpPr>
          <a:xfrm>
            <a:off x="135709" y="-157891"/>
            <a:ext cx="4494952" cy="2279569"/>
            <a:chOff x="7904101" y="-118702"/>
            <a:chExt cx="4494952" cy="2279569"/>
          </a:xfrm>
        </p:grpSpPr>
        <p:sp>
          <p:nvSpPr>
            <p:cNvPr id="75" name="Right Arrow 74">
              <a:extLst>
                <a:ext uri="{FF2B5EF4-FFF2-40B4-BE49-F238E27FC236}">
                  <a16:creationId xmlns:a16="http://schemas.microsoft.com/office/drawing/2014/main" id="{C0FB315E-5A59-2B4C-9C70-B3219BE2126B}"/>
                </a:ext>
              </a:extLst>
            </p:cNvPr>
            <p:cNvSpPr/>
            <p:nvPr/>
          </p:nvSpPr>
          <p:spPr>
            <a:xfrm rot="16200000">
              <a:off x="10321232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8B13AE41-65AB-7147-BACE-1326FD47A301}"/>
                </a:ext>
              </a:extLst>
            </p:cNvPr>
            <p:cNvSpPr txBox="1"/>
            <p:nvPr/>
          </p:nvSpPr>
          <p:spPr>
            <a:xfrm>
              <a:off x="9529485" y="1791535"/>
              <a:ext cx="28695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4-bit data item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1A028EA4-88EF-AD49-853B-7B1966F9EF6D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287AE889-857B-1845-9DDB-00A59212EA68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A3FA5225-F0DD-634A-9F2A-BD67D6144830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5A96250E-C77E-D74F-AFDF-829791D49EAB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EA06A1A5-1C29-764B-B512-D898437120AC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3A368905-373D-CC4B-8CC1-07F8314D60F8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F934D173-3ECD-0749-9E60-B3C7A1AB54AA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3D48B2DB-51FE-0149-9EB3-F3DC1D5D06C7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0  1  D</a:t>
              </a:r>
              <a:r>
                <a:rPr lang="en-US" sz="2000" baseline="-25000" dirty="0"/>
                <a:t> </a:t>
              </a:r>
              <a:r>
                <a:rPr lang="en-US" sz="3200" dirty="0"/>
                <a:t> D  D D  </a:t>
              </a:r>
              <a:endParaRPr lang="en-US" sz="3200" baseline="-25000" dirty="0"/>
            </a:p>
          </p:txBody>
        </p:sp>
        <p:sp>
          <p:nvSpPr>
            <p:cNvPr id="98" name="Double Brace 97">
              <a:extLst>
                <a:ext uri="{FF2B5EF4-FFF2-40B4-BE49-F238E27FC236}">
                  <a16:creationId xmlns:a16="http://schemas.microsoft.com/office/drawing/2014/main" id="{09D8292B-42BB-F04D-93C5-2E0553647D75}"/>
                </a:ext>
              </a:extLst>
            </p:cNvPr>
            <p:cNvSpPr/>
            <p:nvPr/>
          </p:nvSpPr>
          <p:spPr>
            <a:xfrm rot="16200000">
              <a:off x="9587717" y="-105126"/>
              <a:ext cx="1373582" cy="1579534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75A5DD08-C26D-6A44-8483-BEF26AC91E5E}"/>
                </a:ext>
              </a:extLst>
            </p:cNvPr>
            <p:cNvSpPr txBox="1"/>
            <p:nvPr/>
          </p:nvSpPr>
          <p:spPr>
            <a:xfrm>
              <a:off x="9155213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3A02BFDA-FEAA-A24D-B91B-EA44D1F300C9}"/>
              </a:ext>
            </a:extLst>
          </p:cNvPr>
          <p:cNvCxnSpPr>
            <a:cxnSpLocks/>
          </p:cNvCxnSpPr>
          <p:nvPr/>
        </p:nvCxnSpPr>
        <p:spPr>
          <a:xfrm>
            <a:off x="3460708" y="-215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E1393B38-856E-954F-9194-AF021ABEAC96}"/>
              </a:ext>
            </a:extLst>
          </p:cNvPr>
          <p:cNvGrpSpPr/>
          <p:nvPr/>
        </p:nvGrpSpPr>
        <p:grpSpPr>
          <a:xfrm>
            <a:off x="1564846" y="4075631"/>
            <a:ext cx="891264" cy="369332"/>
            <a:chOff x="4489078" y="4509216"/>
            <a:chExt cx="891264" cy="369332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5CC4A614-87B3-194F-8080-6B919767CCFB}"/>
                </a:ext>
              </a:extLst>
            </p:cNvPr>
            <p:cNvSpPr txBox="1"/>
            <p:nvPr/>
          </p:nvSpPr>
          <p:spPr>
            <a:xfrm>
              <a:off x="4817431" y="4509216"/>
              <a:ext cx="562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</a:t>
              </a:r>
              <a:endParaRPr lang="en-US" baseline="-25000" dirty="0"/>
            </a:p>
          </p:txBody>
        </p:sp>
        <p:sp>
          <p:nvSpPr>
            <p:cNvPr id="103" name="Right Arrow 102">
              <a:extLst>
                <a:ext uri="{FF2B5EF4-FFF2-40B4-BE49-F238E27FC236}">
                  <a16:creationId xmlns:a16="http://schemas.microsoft.com/office/drawing/2014/main" id="{42BFC690-3176-B347-A67F-B036ABB7A885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04" name="Rectangle 103">
            <a:extLst>
              <a:ext uri="{FF2B5EF4-FFF2-40B4-BE49-F238E27FC236}">
                <a16:creationId xmlns:a16="http://schemas.microsoft.com/office/drawing/2014/main" id="{B0CE23D2-B297-2A4F-BECD-64355B7AB384}"/>
              </a:ext>
            </a:extLst>
          </p:cNvPr>
          <p:cNvSpPr/>
          <p:nvPr/>
        </p:nvSpPr>
        <p:spPr>
          <a:xfrm>
            <a:off x="764916" y="4059052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DDDD</a:t>
            </a:r>
          </a:p>
        </p:txBody>
      </p:sp>
    </p:spTree>
    <p:extLst>
      <p:ext uri="{BB962C8B-B14F-4D97-AF65-F5344CB8AC3E}">
        <p14:creationId xmlns:p14="http://schemas.microsoft.com/office/powerpoint/2010/main" val="21753001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564629" y="4264401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WRR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8DFAA27-176A-2448-B8E1-4E092907E805}"/>
              </a:ext>
            </a:extLst>
          </p:cNvPr>
          <p:cNvSpPr txBox="1"/>
          <p:nvPr/>
        </p:nvSpPr>
        <p:spPr>
          <a:xfrm>
            <a:off x="5887497" y="6385974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WPM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E1393B38-856E-954F-9194-AF021ABEAC96}"/>
              </a:ext>
            </a:extLst>
          </p:cNvPr>
          <p:cNvGrpSpPr/>
          <p:nvPr/>
        </p:nvGrpSpPr>
        <p:grpSpPr>
          <a:xfrm>
            <a:off x="784265" y="6402553"/>
            <a:ext cx="1227958" cy="369332"/>
            <a:chOff x="4489078" y="4509216"/>
            <a:chExt cx="1227958" cy="369332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5CC4A614-87B3-194F-8080-6B919767CCFB}"/>
                </a:ext>
              </a:extLst>
            </p:cNvPr>
            <p:cNvSpPr txBox="1"/>
            <p:nvPr/>
          </p:nvSpPr>
          <p:spPr>
            <a:xfrm>
              <a:off x="4817431" y="4509216"/>
              <a:ext cx="899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(PRAM)</a:t>
              </a:r>
              <a:endParaRPr lang="en-US" baseline="-25000" dirty="0"/>
            </a:p>
          </p:txBody>
        </p:sp>
        <p:sp>
          <p:nvSpPr>
            <p:cNvPr id="103" name="Right Arrow 102">
              <a:extLst>
                <a:ext uri="{FF2B5EF4-FFF2-40B4-BE49-F238E27FC236}">
                  <a16:creationId xmlns:a16="http://schemas.microsoft.com/office/drawing/2014/main" id="{42BFC690-3176-B347-A67F-B036ABB7A885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04" name="Rectangle 103">
            <a:extLst>
              <a:ext uri="{FF2B5EF4-FFF2-40B4-BE49-F238E27FC236}">
                <a16:creationId xmlns:a16="http://schemas.microsoft.com/office/drawing/2014/main" id="{B0CE23D2-B297-2A4F-BECD-64355B7AB384}"/>
              </a:ext>
            </a:extLst>
          </p:cNvPr>
          <p:cNvSpPr/>
          <p:nvPr/>
        </p:nvSpPr>
        <p:spPr>
          <a:xfrm>
            <a:off x="-15665" y="6385974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(ACC)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3F92213F-B09F-6545-8AAE-F2323B829027}"/>
              </a:ext>
            </a:extLst>
          </p:cNvPr>
          <p:cNvGrpSpPr/>
          <p:nvPr/>
        </p:nvGrpSpPr>
        <p:grpSpPr>
          <a:xfrm>
            <a:off x="135709" y="455447"/>
            <a:ext cx="3324999" cy="584775"/>
            <a:chOff x="7904101" y="494636"/>
            <a:chExt cx="3324999" cy="584775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FD3C8A3F-9EC7-154B-A082-DE0A63A3645D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6A47A3F-58FE-C14B-9351-9498A968326C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B244C142-4E20-124B-9471-A31A6C49373D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919BDE5F-7687-0549-8F49-FAA3FC0DAAF9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B7829BB4-0373-BD4D-BCEF-1F7DC299B389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5B025D3C-0425-CD46-8D22-3CEAF42398A4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A1FE8B5E-B407-E54D-B6AE-24A7021BC3F9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5FFE409A-D671-E949-95C6-D8EDCA5CCA86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1  1  1  0  0</a:t>
              </a:r>
              <a:r>
                <a:rPr lang="en-US" sz="2000" baseline="-25000" dirty="0"/>
                <a:t> </a:t>
              </a:r>
              <a:r>
                <a:rPr lang="en-US" sz="3200" dirty="0"/>
                <a:t>  0  1  1  </a:t>
              </a:r>
              <a:endParaRPr lang="en-US" sz="3200" baseline="-25000" dirty="0"/>
            </a:p>
          </p:txBody>
        </p:sp>
      </p:grp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8D8E10E4-6B14-F044-95E2-80CBBEFD9175}"/>
              </a:ext>
            </a:extLst>
          </p:cNvPr>
          <p:cNvCxnSpPr>
            <a:cxnSpLocks/>
          </p:cNvCxnSpPr>
          <p:nvPr/>
        </p:nvCxnSpPr>
        <p:spPr>
          <a:xfrm>
            <a:off x="8002026" y="57388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B0DA15E2-83FF-1943-B4F3-2933C70785BE}"/>
              </a:ext>
            </a:extLst>
          </p:cNvPr>
          <p:cNvSpPr txBox="1">
            <a:spLocks noChangeAspect="1"/>
          </p:cNvSpPr>
          <p:nvPr/>
        </p:nvSpPr>
        <p:spPr>
          <a:xfrm>
            <a:off x="1298943" y="305966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A22B6E3B-8CEE-DE4D-B06E-352345789ACE}"/>
              </a:ext>
            </a:extLst>
          </p:cNvPr>
          <p:cNvSpPr txBox="1">
            <a:spLocks noChangeAspect="1"/>
          </p:cNvSpPr>
          <p:nvPr/>
        </p:nvSpPr>
        <p:spPr>
          <a:xfrm>
            <a:off x="1298943" y="3420995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A81BB53D-B070-D94E-B7BC-7F1399866AB2}"/>
              </a:ext>
            </a:extLst>
          </p:cNvPr>
          <p:cNvSpPr txBox="1">
            <a:spLocks noChangeAspect="1"/>
          </p:cNvSpPr>
          <p:nvPr/>
        </p:nvSpPr>
        <p:spPr>
          <a:xfrm>
            <a:off x="1298943" y="378523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954BE963-2272-694E-86B6-75469FE138A0}"/>
              </a:ext>
            </a:extLst>
          </p:cNvPr>
          <p:cNvSpPr txBox="1">
            <a:spLocks noChangeAspect="1"/>
          </p:cNvSpPr>
          <p:nvPr/>
        </p:nvSpPr>
        <p:spPr>
          <a:xfrm>
            <a:off x="1298943" y="414655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C0E59BDC-C685-C445-B0E1-D02BEAB06D56}"/>
              </a:ext>
            </a:extLst>
          </p:cNvPr>
          <p:cNvSpPr txBox="1">
            <a:spLocks noChangeAspect="1"/>
          </p:cNvSpPr>
          <p:nvPr/>
        </p:nvSpPr>
        <p:spPr>
          <a:xfrm>
            <a:off x="1680403" y="305966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DA98305E-3944-4543-B3B6-87EA410AB157}"/>
              </a:ext>
            </a:extLst>
          </p:cNvPr>
          <p:cNvSpPr txBox="1">
            <a:spLocks noChangeAspect="1"/>
          </p:cNvSpPr>
          <p:nvPr/>
        </p:nvSpPr>
        <p:spPr>
          <a:xfrm>
            <a:off x="1680403" y="3420995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50E3F7D-938A-5E4C-BB6F-B9FA412BF620}"/>
              </a:ext>
            </a:extLst>
          </p:cNvPr>
          <p:cNvSpPr txBox="1">
            <a:spLocks noChangeAspect="1"/>
          </p:cNvSpPr>
          <p:nvPr/>
        </p:nvSpPr>
        <p:spPr>
          <a:xfrm>
            <a:off x="1680403" y="378523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60EB692-FF6D-AA45-843B-909070F86885}"/>
              </a:ext>
            </a:extLst>
          </p:cNvPr>
          <p:cNvSpPr txBox="1">
            <a:spLocks noChangeAspect="1"/>
          </p:cNvSpPr>
          <p:nvPr/>
        </p:nvSpPr>
        <p:spPr>
          <a:xfrm>
            <a:off x="1680403" y="414655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2404A834-9B34-C441-B174-E570D98AB38E}"/>
              </a:ext>
            </a:extLst>
          </p:cNvPr>
          <p:cNvSpPr txBox="1">
            <a:spLocks noChangeAspect="1"/>
          </p:cNvSpPr>
          <p:nvPr/>
        </p:nvSpPr>
        <p:spPr>
          <a:xfrm>
            <a:off x="2066586" y="305834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7B0AF427-B682-F649-893E-A68A80AC7B3C}"/>
              </a:ext>
            </a:extLst>
          </p:cNvPr>
          <p:cNvSpPr txBox="1">
            <a:spLocks noChangeAspect="1"/>
          </p:cNvSpPr>
          <p:nvPr/>
        </p:nvSpPr>
        <p:spPr>
          <a:xfrm>
            <a:off x="2066586" y="3419668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10A087B7-7383-E849-9E09-0E147807AF86}"/>
              </a:ext>
            </a:extLst>
          </p:cNvPr>
          <p:cNvSpPr txBox="1">
            <a:spLocks noChangeAspect="1"/>
          </p:cNvSpPr>
          <p:nvPr/>
        </p:nvSpPr>
        <p:spPr>
          <a:xfrm>
            <a:off x="2066586" y="3783904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1D73CCDA-0D38-A849-8EBB-E902D38DA060}"/>
              </a:ext>
            </a:extLst>
          </p:cNvPr>
          <p:cNvSpPr txBox="1">
            <a:spLocks noChangeAspect="1"/>
          </p:cNvSpPr>
          <p:nvPr/>
        </p:nvSpPr>
        <p:spPr>
          <a:xfrm>
            <a:off x="2066586" y="414523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4860E7C-9B86-0748-942C-5FE152B77E8E}"/>
              </a:ext>
            </a:extLst>
          </p:cNvPr>
          <p:cNvSpPr/>
          <p:nvPr/>
        </p:nvSpPr>
        <p:spPr>
          <a:xfrm>
            <a:off x="2178998" y="2819440"/>
            <a:ext cx="394178" cy="174777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C011D27E-22EE-224D-B24B-A5A3500D82E5}"/>
              </a:ext>
            </a:extLst>
          </p:cNvPr>
          <p:cNvSpPr txBox="1">
            <a:spLocks noChangeAspect="1"/>
          </p:cNvSpPr>
          <p:nvPr/>
        </p:nvSpPr>
        <p:spPr>
          <a:xfrm>
            <a:off x="2791836" y="306343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D176B5CF-BF93-8B49-A249-DBD489D7A415}"/>
              </a:ext>
            </a:extLst>
          </p:cNvPr>
          <p:cNvSpPr txBox="1">
            <a:spLocks noChangeAspect="1"/>
          </p:cNvSpPr>
          <p:nvPr/>
        </p:nvSpPr>
        <p:spPr>
          <a:xfrm>
            <a:off x="2791836" y="3424764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1940314-97FF-A44C-B1C7-93104E02796B}"/>
              </a:ext>
            </a:extLst>
          </p:cNvPr>
          <p:cNvSpPr txBox="1">
            <a:spLocks noChangeAspect="1"/>
          </p:cNvSpPr>
          <p:nvPr/>
        </p:nvSpPr>
        <p:spPr>
          <a:xfrm>
            <a:off x="2791836" y="378900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22CB26CF-2EEB-AF4F-A99A-67053FD684BD}"/>
              </a:ext>
            </a:extLst>
          </p:cNvPr>
          <p:cNvSpPr txBox="1">
            <a:spLocks noChangeAspect="1"/>
          </p:cNvSpPr>
          <p:nvPr/>
        </p:nvSpPr>
        <p:spPr>
          <a:xfrm>
            <a:off x="2791836" y="415032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1658FE0C-54C9-A040-B434-35E512BA81AF}"/>
              </a:ext>
            </a:extLst>
          </p:cNvPr>
          <p:cNvSpPr txBox="1">
            <a:spLocks noChangeAspect="1"/>
          </p:cNvSpPr>
          <p:nvPr/>
        </p:nvSpPr>
        <p:spPr>
          <a:xfrm>
            <a:off x="3173296" y="306343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679B1837-4056-EC44-AD47-4DDB651E15F6}"/>
              </a:ext>
            </a:extLst>
          </p:cNvPr>
          <p:cNvSpPr txBox="1">
            <a:spLocks noChangeAspect="1"/>
          </p:cNvSpPr>
          <p:nvPr/>
        </p:nvSpPr>
        <p:spPr>
          <a:xfrm>
            <a:off x="3173296" y="4150327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310636DC-C882-734C-B51F-1D960F06A9D6}"/>
              </a:ext>
            </a:extLst>
          </p:cNvPr>
          <p:cNvSpPr txBox="1">
            <a:spLocks noChangeAspect="1"/>
          </p:cNvSpPr>
          <p:nvPr/>
        </p:nvSpPr>
        <p:spPr>
          <a:xfrm>
            <a:off x="3559479" y="306211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A7AFEA10-82DE-AF47-A0C6-ED6F7750FE54}"/>
              </a:ext>
            </a:extLst>
          </p:cNvPr>
          <p:cNvSpPr txBox="1">
            <a:spLocks noChangeAspect="1"/>
          </p:cNvSpPr>
          <p:nvPr/>
        </p:nvSpPr>
        <p:spPr>
          <a:xfrm>
            <a:off x="3559479" y="4149000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ED000E3C-A1F6-3F4A-A62C-02009486C0E1}"/>
              </a:ext>
            </a:extLst>
          </p:cNvPr>
          <p:cNvSpPr txBox="1">
            <a:spLocks noChangeAspect="1"/>
          </p:cNvSpPr>
          <p:nvPr/>
        </p:nvSpPr>
        <p:spPr>
          <a:xfrm>
            <a:off x="3949543" y="305834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3C9F68CB-7954-6E43-8F54-72E67DE1D8AB}"/>
              </a:ext>
            </a:extLst>
          </p:cNvPr>
          <p:cNvSpPr txBox="1">
            <a:spLocks noChangeAspect="1"/>
          </p:cNvSpPr>
          <p:nvPr/>
        </p:nvSpPr>
        <p:spPr>
          <a:xfrm>
            <a:off x="3949543" y="414523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D391D5E4-0C92-6F4C-8E16-92E6BA0B6848}"/>
              </a:ext>
            </a:extLst>
          </p:cNvPr>
          <p:cNvSpPr txBox="1">
            <a:spLocks noChangeAspect="1"/>
          </p:cNvSpPr>
          <p:nvPr/>
        </p:nvSpPr>
        <p:spPr>
          <a:xfrm>
            <a:off x="4331003" y="305834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ABCE9071-A6D3-6944-8F4D-C4CBA13B61A6}"/>
              </a:ext>
            </a:extLst>
          </p:cNvPr>
          <p:cNvSpPr txBox="1">
            <a:spLocks noChangeAspect="1"/>
          </p:cNvSpPr>
          <p:nvPr/>
        </p:nvSpPr>
        <p:spPr>
          <a:xfrm>
            <a:off x="4331003" y="4145231"/>
            <a:ext cx="360000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CDB0D7-992A-994E-B7F6-4D932FCD28AC}"/>
              </a:ext>
            </a:extLst>
          </p:cNvPr>
          <p:cNvCxnSpPr/>
          <p:nvPr/>
        </p:nvCxnSpPr>
        <p:spPr>
          <a:xfrm>
            <a:off x="1943422" y="3058343"/>
            <a:ext cx="1589874" cy="0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89C7B3AA-4072-BD47-9B3C-D404CF1F81BA}"/>
              </a:ext>
            </a:extLst>
          </p:cNvPr>
          <p:cNvCxnSpPr/>
          <p:nvPr/>
        </p:nvCxnSpPr>
        <p:spPr>
          <a:xfrm>
            <a:off x="2110184" y="3419977"/>
            <a:ext cx="1589874" cy="0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74228DBF-3A6F-7246-8F88-6ABD3EB6BA7B}"/>
              </a:ext>
            </a:extLst>
          </p:cNvPr>
          <p:cNvCxnSpPr/>
          <p:nvPr/>
        </p:nvCxnSpPr>
        <p:spPr>
          <a:xfrm>
            <a:off x="2100095" y="3782886"/>
            <a:ext cx="1589874" cy="0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76D697DB-C22E-A244-AFA7-4465AA142EB0}"/>
              </a:ext>
            </a:extLst>
          </p:cNvPr>
          <p:cNvCxnSpPr/>
          <p:nvPr/>
        </p:nvCxnSpPr>
        <p:spPr>
          <a:xfrm>
            <a:off x="2100095" y="4143904"/>
            <a:ext cx="1589874" cy="0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429EBB0E-14E4-A149-BA11-7BD86119CAF7}"/>
              </a:ext>
            </a:extLst>
          </p:cNvPr>
          <p:cNvCxnSpPr/>
          <p:nvPr/>
        </p:nvCxnSpPr>
        <p:spPr>
          <a:xfrm>
            <a:off x="2100095" y="4505231"/>
            <a:ext cx="1589874" cy="0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3B132CD-D674-F445-B3F8-9F46328CE8C5}"/>
              </a:ext>
            </a:extLst>
          </p:cNvPr>
          <p:cNvSpPr txBox="1"/>
          <p:nvPr/>
        </p:nvSpPr>
        <p:spPr>
          <a:xfrm>
            <a:off x="1658821" y="1826708"/>
            <a:ext cx="6221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RAM Chip 0			Program RAM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8A671820-9DFD-CE4A-9FA7-2D1DF7D4D878}"/>
              </a:ext>
            </a:extLst>
          </p:cNvPr>
          <p:cNvSpPr txBox="1"/>
          <p:nvPr/>
        </p:nvSpPr>
        <p:spPr>
          <a:xfrm>
            <a:off x="106857" y="3058341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0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9FBC4693-9C96-DD49-8968-16B19CECD99A}"/>
              </a:ext>
            </a:extLst>
          </p:cNvPr>
          <p:cNvSpPr txBox="1"/>
          <p:nvPr/>
        </p:nvSpPr>
        <p:spPr>
          <a:xfrm>
            <a:off x="106500" y="3418341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1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A7ECFAD6-A6C6-684D-B1EF-D8F01B75CF03}"/>
              </a:ext>
            </a:extLst>
          </p:cNvPr>
          <p:cNvSpPr txBox="1"/>
          <p:nvPr/>
        </p:nvSpPr>
        <p:spPr>
          <a:xfrm>
            <a:off x="106500" y="3787673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2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CDFAF1B1-AE50-844B-BC58-8ADC111BD6EF}"/>
              </a:ext>
            </a:extLst>
          </p:cNvPr>
          <p:cNvSpPr txBox="1"/>
          <p:nvPr/>
        </p:nvSpPr>
        <p:spPr>
          <a:xfrm>
            <a:off x="110750" y="4147673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930FEC-07BD-1946-93D8-0BA9AA5915A7}"/>
              </a:ext>
            </a:extLst>
          </p:cNvPr>
          <p:cNvSpPr txBox="1"/>
          <p:nvPr/>
        </p:nvSpPr>
        <p:spPr>
          <a:xfrm>
            <a:off x="3060836" y="4950208"/>
            <a:ext cx="1809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Status Characters</a:t>
            </a:r>
          </a:p>
        </p:txBody>
      </p:sp>
      <p:sp>
        <p:nvSpPr>
          <p:cNvPr id="160" name="Double Brace 159">
            <a:extLst>
              <a:ext uri="{FF2B5EF4-FFF2-40B4-BE49-F238E27FC236}">
                <a16:creationId xmlns:a16="http://schemas.microsoft.com/office/drawing/2014/main" id="{567C2F93-A796-BB43-B7C3-22BFBEABDA78}"/>
              </a:ext>
            </a:extLst>
          </p:cNvPr>
          <p:cNvSpPr/>
          <p:nvPr/>
        </p:nvSpPr>
        <p:spPr>
          <a:xfrm rot="16200000">
            <a:off x="3241313" y="3439045"/>
            <a:ext cx="1373582" cy="1509610"/>
          </a:xfrm>
          <a:prstGeom prst="bracePair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A7FB11BB-EF9F-EF47-B255-72C3DCDC8C29}"/>
              </a:ext>
            </a:extLst>
          </p:cNvPr>
          <p:cNvSpPr txBox="1">
            <a:spLocks noChangeAspect="1"/>
          </p:cNvSpPr>
          <p:nvPr/>
        </p:nvSpPr>
        <p:spPr>
          <a:xfrm>
            <a:off x="3173296" y="3424764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988F0D10-95BE-924C-BAC5-DE8B9A229DEE}"/>
              </a:ext>
            </a:extLst>
          </p:cNvPr>
          <p:cNvSpPr txBox="1">
            <a:spLocks noChangeAspect="1"/>
          </p:cNvSpPr>
          <p:nvPr/>
        </p:nvSpPr>
        <p:spPr>
          <a:xfrm>
            <a:off x="3559479" y="3423437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1E07CDC3-37B9-A344-B6E6-4AB19F78CC49}"/>
              </a:ext>
            </a:extLst>
          </p:cNvPr>
          <p:cNvSpPr txBox="1">
            <a:spLocks noChangeAspect="1"/>
          </p:cNvSpPr>
          <p:nvPr/>
        </p:nvSpPr>
        <p:spPr>
          <a:xfrm>
            <a:off x="3949543" y="3419668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47DAA830-0BFF-1D4B-AF3A-6E8E5E5CB527}"/>
              </a:ext>
            </a:extLst>
          </p:cNvPr>
          <p:cNvSpPr txBox="1">
            <a:spLocks noChangeAspect="1"/>
          </p:cNvSpPr>
          <p:nvPr/>
        </p:nvSpPr>
        <p:spPr>
          <a:xfrm>
            <a:off x="4331003" y="3419668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91DD6F9-9D97-AE49-9C52-142266EC9280}"/>
              </a:ext>
            </a:extLst>
          </p:cNvPr>
          <p:cNvSpPr txBox="1"/>
          <p:nvPr/>
        </p:nvSpPr>
        <p:spPr>
          <a:xfrm>
            <a:off x="3208984" y="3054450"/>
            <a:ext cx="1088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     A     B</a:t>
            </a:r>
          </a:p>
        </p:txBody>
      </p:sp>
      <p:sp>
        <p:nvSpPr>
          <p:cNvPr id="161" name="Double Brace 160">
            <a:extLst>
              <a:ext uri="{FF2B5EF4-FFF2-40B4-BE49-F238E27FC236}">
                <a16:creationId xmlns:a16="http://schemas.microsoft.com/office/drawing/2014/main" id="{842282FB-068D-AB48-81B9-60D0CFC9E979}"/>
              </a:ext>
            </a:extLst>
          </p:cNvPr>
          <p:cNvSpPr/>
          <p:nvPr/>
        </p:nvSpPr>
        <p:spPr>
          <a:xfrm rot="16200000">
            <a:off x="3245360" y="2667093"/>
            <a:ext cx="1373582" cy="1509610"/>
          </a:xfrm>
          <a:prstGeom prst="bracePair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3C50F2BA-76D3-244C-851C-6E1DDAA3E0BD}"/>
              </a:ext>
            </a:extLst>
          </p:cNvPr>
          <p:cNvSpPr txBox="1">
            <a:spLocks noChangeAspect="1"/>
          </p:cNvSpPr>
          <p:nvPr/>
        </p:nvSpPr>
        <p:spPr>
          <a:xfrm>
            <a:off x="3173296" y="3789000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22FC78C5-B509-D942-A12E-662AD48A6AEB}"/>
              </a:ext>
            </a:extLst>
          </p:cNvPr>
          <p:cNvSpPr txBox="1">
            <a:spLocks noChangeAspect="1"/>
          </p:cNvSpPr>
          <p:nvPr/>
        </p:nvSpPr>
        <p:spPr>
          <a:xfrm>
            <a:off x="3559479" y="3787673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1AF12F6C-2E90-134E-BA58-F56FD7FCE6B3}"/>
              </a:ext>
            </a:extLst>
          </p:cNvPr>
          <p:cNvSpPr txBox="1">
            <a:spLocks noChangeAspect="1"/>
          </p:cNvSpPr>
          <p:nvPr/>
        </p:nvSpPr>
        <p:spPr>
          <a:xfrm>
            <a:off x="3949543" y="3783904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89E792B2-CAEA-BB4D-8681-72873B291740}"/>
              </a:ext>
            </a:extLst>
          </p:cNvPr>
          <p:cNvSpPr txBox="1">
            <a:spLocks noChangeAspect="1"/>
          </p:cNvSpPr>
          <p:nvPr/>
        </p:nvSpPr>
        <p:spPr>
          <a:xfrm>
            <a:off x="4331003" y="3783904"/>
            <a:ext cx="360000" cy="360000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14B28F2C-9AAA-2347-BC1E-1F248FF8DB5E}"/>
              </a:ext>
            </a:extLst>
          </p:cNvPr>
          <p:cNvSpPr txBox="1">
            <a:spLocks noChangeAspect="1"/>
          </p:cNvSpPr>
          <p:nvPr/>
        </p:nvSpPr>
        <p:spPr>
          <a:xfrm>
            <a:off x="5295403" y="2798810"/>
            <a:ext cx="1537838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99ED886B-9BAB-E34C-9A22-BE10EC23D8E2}"/>
              </a:ext>
            </a:extLst>
          </p:cNvPr>
          <p:cNvSpPr txBox="1">
            <a:spLocks noChangeAspect="1"/>
          </p:cNvSpPr>
          <p:nvPr/>
        </p:nvSpPr>
        <p:spPr>
          <a:xfrm>
            <a:off x="5299450" y="3147058"/>
            <a:ext cx="1537838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34187B9B-CA44-9A4A-91EF-F91674B65A4E}"/>
              </a:ext>
            </a:extLst>
          </p:cNvPr>
          <p:cNvSpPr txBox="1">
            <a:spLocks noChangeAspect="1"/>
          </p:cNvSpPr>
          <p:nvPr/>
        </p:nvSpPr>
        <p:spPr>
          <a:xfrm>
            <a:off x="5299450" y="3507058"/>
            <a:ext cx="1537838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A1C1FFD6-EFEC-2644-BC32-FA489339DBC5}"/>
              </a:ext>
            </a:extLst>
          </p:cNvPr>
          <p:cNvSpPr txBox="1">
            <a:spLocks noChangeAspect="1"/>
          </p:cNvSpPr>
          <p:nvPr/>
        </p:nvSpPr>
        <p:spPr>
          <a:xfrm>
            <a:off x="5303497" y="3855306"/>
            <a:ext cx="1537838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5FA12392-1427-D841-8699-D52BA2497AC5}"/>
              </a:ext>
            </a:extLst>
          </p:cNvPr>
          <p:cNvSpPr txBox="1">
            <a:spLocks noChangeAspect="1"/>
          </p:cNvSpPr>
          <p:nvPr/>
        </p:nvSpPr>
        <p:spPr>
          <a:xfrm>
            <a:off x="5303497" y="4215306"/>
            <a:ext cx="1537838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B2BF59AE-5CCE-4A42-A5F4-8DC8DF702376}"/>
              </a:ext>
            </a:extLst>
          </p:cNvPr>
          <p:cNvSpPr txBox="1">
            <a:spLocks noChangeAspect="1"/>
          </p:cNvSpPr>
          <p:nvPr/>
        </p:nvSpPr>
        <p:spPr>
          <a:xfrm>
            <a:off x="5307544" y="4563554"/>
            <a:ext cx="1537838" cy="360000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B7D3197-DC22-9E45-86EF-678AD91B4D56}"/>
              </a:ext>
            </a:extLst>
          </p:cNvPr>
          <p:cNvSpPr/>
          <p:nvPr/>
        </p:nvSpPr>
        <p:spPr>
          <a:xfrm>
            <a:off x="5321359" y="2627942"/>
            <a:ext cx="1487354" cy="3829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B804D06B-4FBB-D14B-8F0E-F13E6073E2D0}"/>
              </a:ext>
            </a:extLst>
          </p:cNvPr>
          <p:cNvSpPr/>
          <p:nvPr/>
        </p:nvSpPr>
        <p:spPr>
          <a:xfrm>
            <a:off x="5332904" y="4689143"/>
            <a:ext cx="1487354" cy="3829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E51B9530-236E-564A-AA27-545D19F5037A}"/>
              </a:ext>
            </a:extLst>
          </p:cNvPr>
          <p:cNvCxnSpPr>
            <a:cxnSpLocks/>
          </p:cNvCxnSpPr>
          <p:nvPr/>
        </p:nvCxnSpPr>
        <p:spPr>
          <a:xfrm flipH="1" flipV="1">
            <a:off x="5294844" y="2332540"/>
            <a:ext cx="1" cy="494845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FBBCAFF9-8FCB-9046-8B20-4E74928F03D0}"/>
              </a:ext>
            </a:extLst>
          </p:cNvPr>
          <p:cNvCxnSpPr>
            <a:cxnSpLocks/>
          </p:cNvCxnSpPr>
          <p:nvPr/>
        </p:nvCxnSpPr>
        <p:spPr>
          <a:xfrm flipH="1" flipV="1">
            <a:off x="6830065" y="2335876"/>
            <a:ext cx="1" cy="494845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762A0BA7-5CE2-5F4B-BF9B-804A9A91E0F0}"/>
              </a:ext>
            </a:extLst>
          </p:cNvPr>
          <p:cNvCxnSpPr>
            <a:cxnSpLocks/>
          </p:cNvCxnSpPr>
          <p:nvPr/>
        </p:nvCxnSpPr>
        <p:spPr>
          <a:xfrm flipH="1" flipV="1">
            <a:off x="5308043" y="4702785"/>
            <a:ext cx="1" cy="494845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63E3C76E-DBD3-7744-837A-E74EABD2C1AC}"/>
              </a:ext>
            </a:extLst>
          </p:cNvPr>
          <p:cNvCxnSpPr>
            <a:cxnSpLocks/>
          </p:cNvCxnSpPr>
          <p:nvPr/>
        </p:nvCxnSpPr>
        <p:spPr>
          <a:xfrm flipH="1" flipV="1">
            <a:off x="6843264" y="4706121"/>
            <a:ext cx="1" cy="494845"/>
          </a:xfrm>
          <a:prstGeom prst="line">
            <a:avLst/>
          </a:prstGeom>
          <a:ln w="444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9C80AF0-2851-024E-9034-63E8511759C3}"/>
              </a:ext>
            </a:extLst>
          </p:cNvPr>
          <p:cNvSpPr txBox="1"/>
          <p:nvPr/>
        </p:nvSpPr>
        <p:spPr>
          <a:xfrm>
            <a:off x="6820258" y="3138003"/>
            <a:ext cx="784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0x4AA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7C47CA0A-5D55-A247-A022-D31B42C97458}"/>
              </a:ext>
            </a:extLst>
          </p:cNvPr>
          <p:cNvSpPr txBox="1"/>
          <p:nvPr/>
        </p:nvSpPr>
        <p:spPr>
          <a:xfrm>
            <a:off x="6856014" y="3519610"/>
            <a:ext cx="8750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0x4AB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A1FD8BC5-E5E2-324F-9825-CC3A5B13287F}"/>
              </a:ext>
            </a:extLst>
          </p:cNvPr>
          <p:cNvSpPr txBox="1"/>
          <p:nvPr/>
        </p:nvSpPr>
        <p:spPr>
          <a:xfrm>
            <a:off x="6856014" y="3913575"/>
            <a:ext cx="915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0x4AC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B384E419-6187-DF49-8772-18D7ECF76EAA}"/>
              </a:ext>
            </a:extLst>
          </p:cNvPr>
          <p:cNvSpPr txBox="1"/>
          <p:nvPr/>
        </p:nvSpPr>
        <p:spPr>
          <a:xfrm>
            <a:off x="6855333" y="4249057"/>
            <a:ext cx="9353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0x4AD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3897AF83-3708-CF4F-B24D-08069E2D76C0}"/>
              </a:ext>
            </a:extLst>
          </p:cNvPr>
          <p:cNvSpPr txBox="1"/>
          <p:nvPr/>
        </p:nvSpPr>
        <p:spPr>
          <a:xfrm>
            <a:off x="6855333" y="4618389"/>
            <a:ext cx="9451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0x4AE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5A2F3321-D767-B049-9211-2628C4A696FF}"/>
              </a:ext>
            </a:extLst>
          </p:cNvPr>
          <p:cNvSpPr txBox="1"/>
          <p:nvPr/>
        </p:nvSpPr>
        <p:spPr>
          <a:xfrm>
            <a:off x="6855333" y="2755442"/>
            <a:ext cx="9451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0x4A9</a:t>
            </a:r>
          </a:p>
        </p:txBody>
      </p:sp>
      <p:cxnSp>
        <p:nvCxnSpPr>
          <p:cNvPr id="42" name="Elbow Connector 41">
            <a:extLst>
              <a:ext uri="{FF2B5EF4-FFF2-40B4-BE49-F238E27FC236}">
                <a16:creationId xmlns:a16="http://schemas.microsoft.com/office/drawing/2014/main" id="{68272448-481D-9044-BBB6-7BB7839809FD}"/>
              </a:ext>
            </a:extLst>
          </p:cNvPr>
          <p:cNvCxnSpPr>
            <a:cxnSpLocks/>
            <a:stCxn id="161" idx="3"/>
            <a:endCxn id="164" idx="1"/>
          </p:cNvCxnSpPr>
          <p:nvPr/>
        </p:nvCxnSpPr>
        <p:spPr>
          <a:xfrm rot="16200000" flipH="1">
            <a:off x="4139824" y="2527433"/>
            <a:ext cx="951951" cy="1367299"/>
          </a:xfrm>
          <a:prstGeom prst="bentConnector4">
            <a:avLst>
              <a:gd name="adj1" fmla="val -24014"/>
              <a:gd name="adj2" fmla="val 75115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4" name="Group 243">
            <a:extLst>
              <a:ext uri="{FF2B5EF4-FFF2-40B4-BE49-F238E27FC236}">
                <a16:creationId xmlns:a16="http://schemas.microsoft.com/office/drawing/2014/main" id="{22897192-F91C-8944-9ED4-FD86E3FDACB7}"/>
              </a:ext>
            </a:extLst>
          </p:cNvPr>
          <p:cNvGrpSpPr/>
          <p:nvPr/>
        </p:nvGrpSpPr>
        <p:grpSpPr>
          <a:xfrm>
            <a:off x="8195634" y="477835"/>
            <a:ext cx="3324999" cy="584775"/>
            <a:chOff x="7904101" y="494636"/>
            <a:chExt cx="3324999" cy="584775"/>
          </a:xfrm>
        </p:grpSpPr>
        <p:sp>
          <p:nvSpPr>
            <p:cNvPr id="245" name="TextBox 244">
              <a:extLst>
                <a:ext uri="{FF2B5EF4-FFF2-40B4-BE49-F238E27FC236}">
                  <a16:creationId xmlns:a16="http://schemas.microsoft.com/office/drawing/2014/main" id="{D496354F-C704-1347-B13F-9A259A363F8F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46" name="TextBox 245">
              <a:extLst>
                <a:ext uri="{FF2B5EF4-FFF2-40B4-BE49-F238E27FC236}">
                  <a16:creationId xmlns:a16="http://schemas.microsoft.com/office/drawing/2014/main" id="{C20CAD93-DD35-D042-A68E-53970AB53A8E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47" name="TextBox 246">
              <a:extLst>
                <a:ext uri="{FF2B5EF4-FFF2-40B4-BE49-F238E27FC236}">
                  <a16:creationId xmlns:a16="http://schemas.microsoft.com/office/drawing/2014/main" id="{675A7079-22F8-DF4E-BE4E-C5938FCE387A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EE807D48-6856-9F4F-BC38-0B8C809D2B16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49" name="TextBox 248">
              <a:extLst>
                <a:ext uri="{FF2B5EF4-FFF2-40B4-BE49-F238E27FC236}">
                  <a16:creationId xmlns:a16="http://schemas.microsoft.com/office/drawing/2014/main" id="{EFA11F80-5922-A64A-BF69-8A065F4F7F6E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50" name="TextBox 249">
              <a:extLst>
                <a:ext uri="{FF2B5EF4-FFF2-40B4-BE49-F238E27FC236}">
                  <a16:creationId xmlns:a16="http://schemas.microsoft.com/office/drawing/2014/main" id="{6A7899BA-D326-CB44-87D4-80441BAFFCC5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51" name="TextBox 250">
              <a:extLst>
                <a:ext uri="{FF2B5EF4-FFF2-40B4-BE49-F238E27FC236}">
                  <a16:creationId xmlns:a16="http://schemas.microsoft.com/office/drawing/2014/main" id="{4382DB80-4FA6-3944-9A64-A6492216826C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52" name="TextBox 251">
              <a:extLst>
                <a:ext uri="{FF2B5EF4-FFF2-40B4-BE49-F238E27FC236}">
                  <a16:creationId xmlns:a16="http://schemas.microsoft.com/office/drawing/2014/main" id="{795866AF-A8F2-F84E-A249-2380B45A3BC5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1  1  1  0  0</a:t>
              </a:r>
              <a:r>
                <a:rPr lang="en-US" sz="2000" baseline="-25000" dirty="0"/>
                <a:t> </a:t>
              </a:r>
              <a:r>
                <a:rPr lang="en-US" sz="3200" dirty="0"/>
                <a:t>  0  0  1  </a:t>
              </a:r>
              <a:endParaRPr lang="en-US" sz="3200" baseline="-25000" dirty="0"/>
            </a:p>
          </p:txBody>
        </p:sp>
      </p:grpSp>
      <p:grpSp>
        <p:nvGrpSpPr>
          <p:cNvPr id="254" name="Group 253">
            <a:extLst>
              <a:ext uri="{FF2B5EF4-FFF2-40B4-BE49-F238E27FC236}">
                <a16:creationId xmlns:a16="http://schemas.microsoft.com/office/drawing/2014/main" id="{90E516C2-5D02-EE4E-8271-09AA49C5D3F3}"/>
              </a:ext>
            </a:extLst>
          </p:cNvPr>
          <p:cNvGrpSpPr/>
          <p:nvPr/>
        </p:nvGrpSpPr>
        <p:grpSpPr>
          <a:xfrm>
            <a:off x="9014878" y="1535469"/>
            <a:ext cx="2501256" cy="369332"/>
            <a:chOff x="4489078" y="4509216"/>
            <a:chExt cx="2501256" cy="369332"/>
          </a:xfrm>
        </p:grpSpPr>
        <p:sp>
          <p:nvSpPr>
            <p:cNvPr id="255" name="TextBox 254">
              <a:extLst>
                <a:ext uri="{FF2B5EF4-FFF2-40B4-BE49-F238E27FC236}">
                  <a16:creationId xmlns:a16="http://schemas.microsoft.com/office/drawing/2014/main" id="{F5B264F8-A836-7D43-A945-EC502750A0D9}"/>
                </a:ext>
              </a:extLst>
            </p:cNvPr>
            <p:cNvSpPr txBox="1"/>
            <p:nvPr/>
          </p:nvSpPr>
          <p:spPr>
            <a:xfrm>
              <a:off x="4817431" y="4509216"/>
              <a:ext cx="21729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RAM Output Register</a:t>
              </a:r>
              <a:endParaRPr lang="en-US" baseline="-25000" dirty="0"/>
            </a:p>
          </p:txBody>
        </p:sp>
        <p:sp>
          <p:nvSpPr>
            <p:cNvPr id="256" name="Right Arrow 255">
              <a:extLst>
                <a:ext uri="{FF2B5EF4-FFF2-40B4-BE49-F238E27FC236}">
                  <a16:creationId xmlns:a16="http://schemas.microsoft.com/office/drawing/2014/main" id="{3B626572-F2A8-4E44-8F60-4E18D7881B2A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257" name="Rectangle 256">
            <a:extLst>
              <a:ext uri="{FF2B5EF4-FFF2-40B4-BE49-F238E27FC236}">
                <a16:creationId xmlns:a16="http://schemas.microsoft.com/office/drawing/2014/main" id="{EA58DA0F-B8C7-0845-B06F-935BA94A2981}"/>
              </a:ext>
            </a:extLst>
          </p:cNvPr>
          <p:cNvSpPr/>
          <p:nvPr/>
        </p:nvSpPr>
        <p:spPr>
          <a:xfrm>
            <a:off x="8214948" y="1518890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(ACC)</a:t>
            </a:r>
          </a:p>
        </p:txBody>
      </p:sp>
      <p:sp>
        <p:nvSpPr>
          <p:cNvPr id="258" name="TextBox 257">
            <a:extLst>
              <a:ext uri="{FF2B5EF4-FFF2-40B4-BE49-F238E27FC236}">
                <a16:creationId xmlns:a16="http://schemas.microsoft.com/office/drawing/2014/main" id="{FD77EB94-CB12-F749-8390-75A21E794E75}"/>
              </a:ext>
            </a:extLst>
          </p:cNvPr>
          <p:cNvSpPr txBox="1"/>
          <p:nvPr/>
        </p:nvSpPr>
        <p:spPr>
          <a:xfrm>
            <a:off x="10564629" y="2088662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WMP</a:t>
            </a:r>
          </a:p>
        </p:txBody>
      </p:sp>
      <p:cxnSp>
        <p:nvCxnSpPr>
          <p:cNvPr id="259" name="Straight Connector 258">
            <a:extLst>
              <a:ext uri="{FF2B5EF4-FFF2-40B4-BE49-F238E27FC236}">
                <a16:creationId xmlns:a16="http://schemas.microsoft.com/office/drawing/2014/main" id="{778BA8AB-26B9-4B47-9317-5B5D08187C0F}"/>
              </a:ext>
            </a:extLst>
          </p:cNvPr>
          <p:cNvCxnSpPr>
            <a:cxnSpLocks/>
          </p:cNvCxnSpPr>
          <p:nvPr/>
        </p:nvCxnSpPr>
        <p:spPr>
          <a:xfrm flipH="1">
            <a:off x="8000096" y="2571903"/>
            <a:ext cx="4191904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0" name="Group 259">
            <a:extLst>
              <a:ext uri="{FF2B5EF4-FFF2-40B4-BE49-F238E27FC236}">
                <a16:creationId xmlns:a16="http://schemas.microsoft.com/office/drawing/2014/main" id="{1A514D15-5BAC-3E48-A58E-C04AF0B2130F}"/>
              </a:ext>
            </a:extLst>
          </p:cNvPr>
          <p:cNvGrpSpPr/>
          <p:nvPr/>
        </p:nvGrpSpPr>
        <p:grpSpPr>
          <a:xfrm>
            <a:off x="8304946" y="2833200"/>
            <a:ext cx="3324999" cy="584775"/>
            <a:chOff x="7904101" y="494636"/>
            <a:chExt cx="3324999" cy="584775"/>
          </a:xfrm>
        </p:grpSpPr>
        <p:sp>
          <p:nvSpPr>
            <p:cNvPr id="261" name="TextBox 260">
              <a:extLst>
                <a:ext uri="{FF2B5EF4-FFF2-40B4-BE49-F238E27FC236}">
                  <a16:creationId xmlns:a16="http://schemas.microsoft.com/office/drawing/2014/main" id="{85A32B3F-5462-8041-9CA0-D28055C62A89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62" name="TextBox 261">
              <a:extLst>
                <a:ext uri="{FF2B5EF4-FFF2-40B4-BE49-F238E27FC236}">
                  <a16:creationId xmlns:a16="http://schemas.microsoft.com/office/drawing/2014/main" id="{27901F42-4BDB-7A4D-9BF9-01490A3BDB95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63" name="TextBox 262">
              <a:extLst>
                <a:ext uri="{FF2B5EF4-FFF2-40B4-BE49-F238E27FC236}">
                  <a16:creationId xmlns:a16="http://schemas.microsoft.com/office/drawing/2014/main" id="{A707B392-B4FD-CA4B-9D62-B7DDE24BF11D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64" name="TextBox 263">
              <a:extLst>
                <a:ext uri="{FF2B5EF4-FFF2-40B4-BE49-F238E27FC236}">
                  <a16:creationId xmlns:a16="http://schemas.microsoft.com/office/drawing/2014/main" id="{5871E2CC-8748-4D4E-87A2-75ADA8062D62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65" name="TextBox 264">
              <a:extLst>
                <a:ext uri="{FF2B5EF4-FFF2-40B4-BE49-F238E27FC236}">
                  <a16:creationId xmlns:a16="http://schemas.microsoft.com/office/drawing/2014/main" id="{286E684F-C172-6B4F-9D93-9F795465BA80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66" name="TextBox 265">
              <a:extLst>
                <a:ext uri="{FF2B5EF4-FFF2-40B4-BE49-F238E27FC236}">
                  <a16:creationId xmlns:a16="http://schemas.microsoft.com/office/drawing/2014/main" id="{68574BED-584D-214C-98B9-66B8278CF3D6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67" name="TextBox 266">
              <a:extLst>
                <a:ext uri="{FF2B5EF4-FFF2-40B4-BE49-F238E27FC236}">
                  <a16:creationId xmlns:a16="http://schemas.microsoft.com/office/drawing/2014/main" id="{64368876-3688-5E45-B323-D0B9FB00A45F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68" name="TextBox 267">
              <a:extLst>
                <a:ext uri="{FF2B5EF4-FFF2-40B4-BE49-F238E27FC236}">
                  <a16:creationId xmlns:a16="http://schemas.microsoft.com/office/drawing/2014/main" id="{9FAB64E5-A4A2-FC48-BF65-0D633C40725F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1  1  1  0  0</a:t>
              </a:r>
              <a:r>
                <a:rPr lang="en-US" sz="2000" baseline="-25000" dirty="0"/>
                <a:t> </a:t>
              </a:r>
              <a:r>
                <a:rPr lang="en-US" sz="3200" dirty="0"/>
                <a:t>  0  1  0  </a:t>
              </a:r>
              <a:endParaRPr lang="en-US" sz="3200" baseline="-25000" dirty="0"/>
            </a:p>
          </p:txBody>
        </p:sp>
      </p:grpSp>
      <p:grpSp>
        <p:nvGrpSpPr>
          <p:cNvPr id="269" name="Group 268">
            <a:extLst>
              <a:ext uri="{FF2B5EF4-FFF2-40B4-BE49-F238E27FC236}">
                <a16:creationId xmlns:a16="http://schemas.microsoft.com/office/drawing/2014/main" id="{CAAAA434-5498-6F43-B050-DF36E896AE04}"/>
              </a:ext>
            </a:extLst>
          </p:cNvPr>
          <p:cNvGrpSpPr/>
          <p:nvPr/>
        </p:nvGrpSpPr>
        <p:grpSpPr>
          <a:xfrm>
            <a:off x="8986553" y="3815576"/>
            <a:ext cx="2240415" cy="369332"/>
            <a:chOff x="4489078" y="4509216"/>
            <a:chExt cx="2240415" cy="369332"/>
          </a:xfrm>
        </p:grpSpPr>
        <p:sp>
          <p:nvSpPr>
            <p:cNvPr id="270" name="TextBox 269">
              <a:extLst>
                <a:ext uri="{FF2B5EF4-FFF2-40B4-BE49-F238E27FC236}">
                  <a16:creationId xmlns:a16="http://schemas.microsoft.com/office/drawing/2014/main" id="{E262B663-6CCD-B447-A5BB-E3CF8CC86CAF}"/>
                </a:ext>
              </a:extLst>
            </p:cNvPr>
            <p:cNvSpPr txBox="1"/>
            <p:nvPr/>
          </p:nvSpPr>
          <p:spPr>
            <a:xfrm>
              <a:off x="4817431" y="4509216"/>
              <a:ext cx="19120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ROM Output Lines</a:t>
              </a:r>
              <a:endParaRPr lang="en-US" baseline="-25000" dirty="0"/>
            </a:p>
          </p:txBody>
        </p:sp>
        <p:sp>
          <p:nvSpPr>
            <p:cNvPr id="271" name="Right Arrow 270">
              <a:extLst>
                <a:ext uri="{FF2B5EF4-FFF2-40B4-BE49-F238E27FC236}">
                  <a16:creationId xmlns:a16="http://schemas.microsoft.com/office/drawing/2014/main" id="{BDD90F31-2490-A546-8CAB-E8E3ECC3388D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272" name="Rectangle 271">
            <a:extLst>
              <a:ext uri="{FF2B5EF4-FFF2-40B4-BE49-F238E27FC236}">
                <a16:creationId xmlns:a16="http://schemas.microsoft.com/office/drawing/2014/main" id="{A555D20D-37CE-D64D-9F4A-99EBBF2CF17E}"/>
              </a:ext>
            </a:extLst>
          </p:cNvPr>
          <p:cNvSpPr/>
          <p:nvPr/>
        </p:nvSpPr>
        <p:spPr>
          <a:xfrm>
            <a:off x="8186623" y="3798997"/>
            <a:ext cx="1886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(ACC)</a:t>
            </a:r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2F31EDB0-B92A-9148-B5EB-4504BF3E0890}"/>
              </a:ext>
            </a:extLst>
          </p:cNvPr>
          <p:cNvSpPr txBox="1"/>
          <p:nvPr/>
        </p:nvSpPr>
        <p:spPr>
          <a:xfrm>
            <a:off x="10564629" y="6385974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CLB</a:t>
            </a:r>
          </a:p>
        </p:txBody>
      </p:sp>
      <p:cxnSp>
        <p:nvCxnSpPr>
          <p:cNvPr id="276" name="Straight Connector 275">
            <a:extLst>
              <a:ext uri="{FF2B5EF4-FFF2-40B4-BE49-F238E27FC236}">
                <a16:creationId xmlns:a16="http://schemas.microsoft.com/office/drawing/2014/main" id="{1BFE05AD-36F1-BE48-870C-275E6CAF5CAA}"/>
              </a:ext>
            </a:extLst>
          </p:cNvPr>
          <p:cNvCxnSpPr>
            <a:cxnSpLocks/>
          </p:cNvCxnSpPr>
          <p:nvPr/>
        </p:nvCxnSpPr>
        <p:spPr>
          <a:xfrm flipH="1">
            <a:off x="8029532" y="4762385"/>
            <a:ext cx="4191904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7" name="Group 276">
            <a:extLst>
              <a:ext uri="{FF2B5EF4-FFF2-40B4-BE49-F238E27FC236}">
                <a16:creationId xmlns:a16="http://schemas.microsoft.com/office/drawing/2014/main" id="{290C328C-35B1-374E-AC99-B71627E4FE91}"/>
              </a:ext>
            </a:extLst>
          </p:cNvPr>
          <p:cNvGrpSpPr/>
          <p:nvPr/>
        </p:nvGrpSpPr>
        <p:grpSpPr>
          <a:xfrm>
            <a:off x="8334382" y="4922081"/>
            <a:ext cx="3324999" cy="584775"/>
            <a:chOff x="7904101" y="494636"/>
            <a:chExt cx="3324999" cy="584775"/>
          </a:xfrm>
        </p:grpSpPr>
        <p:sp>
          <p:nvSpPr>
            <p:cNvPr id="278" name="TextBox 277">
              <a:extLst>
                <a:ext uri="{FF2B5EF4-FFF2-40B4-BE49-F238E27FC236}">
                  <a16:creationId xmlns:a16="http://schemas.microsoft.com/office/drawing/2014/main" id="{7C8E4009-635B-8C4E-914D-F6DD2F3C504C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79" name="TextBox 278">
              <a:extLst>
                <a:ext uri="{FF2B5EF4-FFF2-40B4-BE49-F238E27FC236}">
                  <a16:creationId xmlns:a16="http://schemas.microsoft.com/office/drawing/2014/main" id="{70609380-4549-914E-885D-7ADE1BA71119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80" name="TextBox 279">
              <a:extLst>
                <a:ext uri="{FF2B5EF4-FFF2-40B4-BE49-F238E27FC236}">
                  <a16:creationId xmlns:a16="http://schemas.microsoft.com/office/drawing/2014/main" id="{D096C506-3EA0-6843-91EB-A8C28A02BD2E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81" name="TextBox 280">
              <a:extLst>
                <a:ext uri="{FF2B5EF4-FFF2-40B4-BE49-F238E27FC236}">
                  <a16:creationId xmlns:a16="http://schemas.microsoft.com/office/drawing/2014/main" id="{E0256094-E405-594F-94F4-B76E010AAA23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82" name="TextBox 281">
              <a:extLst>
                <a:ext uri="{FF2B5EF4-FFF2-40B4-BE49-F238E27FC236}">
                  <a16:creationId xmlns:a16="http://schemas.microsoft.com/office/drawing/2014/main" id="{96879A90-E359-B440-9EE7-9E1DE5F6576B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83" name="TextBox 282">
              <a:extLst>
                <a:ext uri="{FF2B5EF4-FFF2-40B4-BE49-F238E27FC236}">
                  <a16:creationId xmlns:a16="http://schemas.microsoft.com/office/drawing/2014/main" id="{D90DD78E-5A04-B443-B79B-5E7787B9126A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84" name="TextBox 283">
              <a:extLst>
                <a:ext uri="{FF2B5EF4-FFF2-40B4-BE49-F238E27FC236}">
                  <a16:creationId xmlns:a16="http://schemas.microsoft.com/office/drawing/2014/main" id="{98499EE7-E924-A442-97A3-0D7FD5D2A986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285" name="TextBox 284">
              <a:extLst>
                <a:ext uri="{FF2B5EF4-FFF2-40B4-BE49-F238E27FC236}">
                  <a16:creationId xmlns:a16="http://schemas.microsoft.com/office/drawing/2014/main" id="{379AEBB9-28E0-1F4B-A4D1-EA0BFDC131D4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1  1  1  1  0</a:t>
              </a:r>
              <a:r>
                <a:rPr lang="en-US" sz="2000" baseline="-25000" dirty="0"/>
                <a:t> </a:t>
              </a:r>
              <a:r>
                <a:rPr lang="en-US" sz="3200" dirty="0"/>
                <a:t>  0  0  0  </a:t>
              </a:r>
              <a:endParaRPr lang="en-US" sz="3200" baseline="-25000" dirty="0"/>
            </a:p>
          </p:txBody>
        </p:sp>
      </p:grpSp>
      <p:grpSp>
        <p:nvGrpSpPr>
          <p:cNvPr id="286" name="Group 285">
            <a:extLst>
              <a:ext uri="{FF2B5EF4-FFF2-40B4-BE49-F238E27FC236}">
                <a16:creationId xmlns:a16="http://schemas.microsoft.com/office/drawing/2014/main" id="{FE36E52F-691E-384B-8D4E-1CE06D982BA2}"/>
              </a:ext>
            </a:extLst>
          </p:cNvPr>
          <p:cNvGrpSpPr/>
          <p:nvPr/>
        </p:nvGrpSpPr>
        <p:grpSpPr>
          <a:xfrm>
            <a:off x="9015989" y="5904457"/>
            <a:ext cx="891264" cy="369332"/>
            <a:chOff x="4489078" y="4509216"/>
            <a:chExt cx="891264" cy="369332"/>
          </a:xfrm>
        </p:grpSpPr>
        <p:sp>
          <p:nvSpPr>
            <p:cNvPr id="287" name="TextBox 286">
              <a:extLst>
                <a:ext uri="{FF2B5EF4-FFF2-40B4-BE49-F238E27FC236}">
                  <a16:creationId xmlns:a16="http://schemas.microsoft.com/office/drawing/2014/main" id="{366AE630-4884-E943-96F0-FD9059B19CAF}"/>
                </a:ext>
              </a:extLst>
            </p:cNvPr>
            <p:cNvSpPr txBox="1"/>
            <p:nvPr/>
          </p:nvSpPr>
          <p:spPr>
            <a:xfrm>
              <a:off x="4817431" y="4509216"/>
              <a:ext cx="562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</a:t>
              </a:r>
              <a:endParaRPr lang="en-US" baseline="-25000" dirty="0"/>
            </a:p>
          </p:txBody>
        </p:sp>
        <p:sp>
          <p:nvSpPr>
            <p:cNvPr id="288" name="Right Arrow 287">
              <a:extLst>
                <a:ext uri="{FF2B5EF4-FFF2-40B4-BE49-F238E27FC236}">
                  <a16:creationId xmlns:a16="http://schemas.microsoft.com/office/drawing/2014/main" id="{8D5D51B4-CDC3-1A4A-ADE2-3E0CE67AC65F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289" name="Rectangle 288">
            <a:extLst>
              <a:ext uri="{FF2B5EF4-FFF2-40B4-BE49-F238E27FC236}">
                <a16:creationId xmlns:a16="http://schemas.microsoft.com/office/drawing/2014/main" id="{62AC9CA2-AA06-2342-860C-BD03D780C590}"/>
              </a:ext>
            </a:extLst>
          </p:cNvPr>
          <p:cNvSpPr/>
          <p:nvPr/>
        </p:nvSpPr>
        <p:spPr>
          <a:xfrm>
            <a:off x="8593737" y="5887878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</a:t>
            </a:r>
          </a:p>
        </p:txBody>
      </p:sp>
      <p:grpSp>
        <p:nvGrpSpPr>
          <p:cNvPr id="294" name="Group 293">
            <a:extLst>
              <a:ext uri="{FF2B5EF4-FFF2-40B4-BE49-F238E27FC236}">
                <a16:creationId xmlns:a16="http://schemas.microsoft.com/office/drawing/2014/main" id="{939C426C-DD35-A54E-9650-D7FDED4B4974}"/>
              </a:ext>
            </a:extLst>
          </p:cNvPr>
          <p:cNvGrpSpPr/>
          <p:nvPr/>
        </p:nvGrpSpPr>
        <p:grpSpPr>
          <a:xfrm>
            <a:off x="9027611" y="6233746"/>
            <a:ext cx="748661" cy="369332"/>
            <a:chOff x="4489078" y="4509216"/>
            <a:chExt cx="748661" cy="369332"/>
          </a:xfrm>
        </p:grpSpPr>
        <p:sp>
          <p:nvSpPr>
            <p:cNvPr id="295" name="TextBox 294">
              <a:extLst>
                <a:ext uri="{FF2B5EF4-FFF2-40B4-BE49-F238E27FC236}">
                  <a16:creationId xmlns:a16="http://schemas.microsoft.com/office/drawing/2014/main" id="{A788DAFD-6550-844C-94EB-9A53C7BD1DF0}"/>
                </a:ext>
              </a:extLst>
            </p:cNvPr>
            <p:cNvSpPr txBox="1"/>
            <p:nvPr/>
          </p:nvSpPr>
          <p:spPr>
            <a:xfrm>
              <a:off x="4817431" y="4509216"/>
              <a:ext cx="420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CY</a:t>
              </a:r>
              <a:endParaRPr lang="en-US" baseline="-25000" dirty="0"/>
            </a:p>
          </p:txBody>
        </p:sp>
        <p:sp>
          <p:nvSpPr>
            <p:cNvPr id="296" name="Right Arrow 295">
              <a:extLst>
                <a:ext uri="{FF2B5EF4-FFF2-40B4-BE49-F238E27FC236}">
                  <a16:creationId xmlns:a16="http://schemas.microsoft.com/office/drawing/2014/main" id="{C9FE0866-D9BC-734A-BC1F-552175641704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297" name="Rectangle 296">
            <a:extLst>
              <a:ext uri="{FF2B5EF4-FFF2-40B4-BE49-F238E27FC236}">
                <a16:creationId xmlns:a16="http://schemas.microsoft.com/office/drawing/2014/main" id="{31DDBEE6-887B-814E-B51B-9C5A5B9BE6A4}"/>
              </a:ext>
            </a:extLst>
          </p:cNvPr>
          <p:cNvSpPr/>
          <p:nvPr/>
        </p:nvSpPr>
        <p:spPr>
          <a:xfrm>
            <a:off x="8578788" y="6241665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2436935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CC5D612-B5F5-1A44-AF07-871CD1862A95}"/>
              </a:ext>
            </a:extLst>
          </p:cNvPr>
          <p:cNvGrpSpPr/>
          <p:nvPr/>
        </p:nvGrpSpPr>
        <p:grpSpPr>
          <a:xfrm>
            <a:off x="1712460" y="0"/>
            <a:ext cx="5140296" cy="2448804"/>
            <a:chOff x="2978604" y="509314"/>
            <a:chExt cx="5140296" cy="2448804"/>
          </a:xfrm>
        </p:grpSpPr>
        <p:sp>
          <p:nvSpPr>
            <p:cNvPr id="36" name="Double Brace 35">
              <a:extLst>
                <a:ext uri="{FF2B5EF4-FFF2-40B4-BE49-F238E27FC236}">
                  <a16:creationId xmlns:a16="http://schemas.microsoft.com/office/drawing/2014/main" id="{94F8AD14-33B4-5F48-AC07-DD5ED99FB800}"/>
                </a:ext>
              </a:extLst>
            </p:cNvPr>
            <p:cNvSpPr/>
            <p:nvPr/>
          </p:nvSpPr>
          <p:spPr>
            <a:xfrm rot="16200000">
              <a:off x="5747317" y="-125799"/>
              <a:ext cx="1373582" cy="3183811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49F1B100-FED0-5B4D-AC8D-C91F4E52F777}"/>
                </a:ext>
              </a:extLst>
            </p:cNvPr>
            <p:cNvGrpSpPr/>
            <p:nvPr/>
          </p:nvGrpSpPr>
          <p:grpSpPr>
            <a:xfrm>
              <a:off x="2978604" y="509314"/>
              <a:ext cx="5140296" cy="1329174"/>
              <a:chOff x="2978604" y="509314"/>
              <a:chExt cx="5140296" cy="1329174"/>
            </a:xfrm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ABA1BF4F-18CC-F84D-98EE-074A92F61A75}"/>
                  </a:ext>
                </a:extLst>
              </p:cNvPr>
              <p:cNvGrpSpPr/>
              <p:nvPr/>
            </p:nvGrpSpPr>
            <p:grpSpPr>
              <a:xfrm>
                <a:off x="4842203" y="1298488"/>
                <a:ext cx="3276697" cy="540000"/>
                <a:chOff x="1573971" y="1298488"/>
                <a:chExt cx="3276697" cy="540000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39FAFC79-CA42-F340-9B85-E6CCB46FBE4F}"/>
                    </a:ext>
                  </a:extLst>
                </p:cNvPr>
                <p:cNvGrpSpPr/>
                <p:nvPr/>
              </p:nvGrpSpPr>
              <p:grpSpPr>
                <a:xfrm>
                  <a:off x="1604353" y="1298488"/>
                  <a:ext cx="3153427" cy="540000"/>
                  <a:chOff x="6267794" y="658408"/>
                  <a:chExt cx="2880000" cy="540000"/>
                </a:xfrm>
              </p:grpSpPr>
              <p:sp>
                <p:nvSpPr>
                  <p:cNvPr id="46" name="TextBox 45">
                    <a:extLst>
                      <a:ext uri="{FF2B5EF4-FFF2-40B4-BE49-F238E27FC236}">
                        <a16:creationId xmlns:a16="http://schemas.microsoft.com/office/drawing/2014/main" id="{520BA237-C405-0C4C-A2D0-E1EFA90C0CE9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288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67B9E103-E3A5-E648-A388-F367A86EE59E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144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TextBox 47">
                    <a:extLst>
                      <a:ext uri="{FF2B5EF4-FFF2-40B4-BE49-F238E27FC236}">
                        <a16:creationId xmlns:a16="http://schemas.microsoft.com/office/drawing/2014/main" id="{3172AC68-3F1C-9D44-9C49-D165B4B34E8F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04DE0E80-151F-2943-B2BB-E985E6CEB933}"/>
                      </a:ext>
                    </a:extLst>
                  </p:cNvPr>
                  <p:cNvSpPr txBox="1"/>
                  <p:nvPr/>
                </p:nvSpPr>
                <p:spPr>
                  <a:xfrm>
                    <a:off x="770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0" name="TextBox 49">
                    <a:extLst>
                      <a:ext uri="{FF2B5EF4-FFF2-40B4-BE49-F238E27FC236}">
                        <a16:creationId xmlns:a16="http://schemas.microsoft.com/office/drawing/2014/main" id="{77F63049-8969-5B40-A553-8A44980A045A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36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1" name="TextBox 50">
                    <a:extLst>
                      <a:ext uri="{FF2B5EF4-FFF2-40B4-BE49-F238E27FC236}">
                        <a16:creationId xmlns:a16="http://schemas.microsoft.com/office/drawing/2014/main" id="{79BD86A8-EFC4-AF4C-B2B2-AB9970B0C453}"/>
                      </a:ext>
                    </a:extLst>
                  </p:cNvPr>
                  <p:cNvSpPr txBox="1"/>
                  <p:nvPr/>
                </p:nvSpPr>
                <p:spPr>
                  <a:xfrm>
                    <a:off x="734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2" name="TextBox 51">
                    <a:extLst>
                      <a:ext uri="{FF2B5EF4-FFF2-40B4-BE49-F238E27FC236}">
                        <a16:creationId xmlns:a16="http://schemas.microsoft.com/office/drawing/2014/main" id="{B4427196-4F50-4B41-90C8-5F72CCB5AE97}"/>
                      </a:ext>
                    </a:extLst>
                  </p:cNvPr>
                  <p:cNvSpPr txBox="1"/>
                  <p:nvPr/>
                </p:nvSpPr>
                <p:spPr>
                  <a:xfrm>
                    <a:off x="80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D468C439-9409-E147-9419-E0D063E958A0}"/>
                    </a:ext>
                  </a:extLst>
                </p:cNvPr>
                <p:cNvSpPr txBox="1"/>
                <p:nvPr/>
              </p:nvSpPr>
              <p:spPr>
                <a:xfrm>
                  <a:off x="1573971" y="1298488"/>
                  <a:ext cx="327669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dirty="0"/>
                    <a:t> A</a:t>
                  </a:r>
                  <a:r>
                    <a:rPr lang="en-US" sz="2000" baseline="-25000" dirty="0"/>
                    <a:t>2 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400" baseline="-25000" dirty="0"/>
                    <a:t>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endParaRPr lang="en-US" sz="2800" baseline="-25000" dirty="0"/>
                </a:p>
              </p:txBody>
            </p:sp>
          </p:grp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646F9795-1AFC-B245-8176-B8472FCF76E7}"/>
                  </a:ext>
                </a:extLst>
              </p:cNvPr>
              <p:cNvSpPr txBox="1"/>
              <p:nvPr/>
            </p:nvSpPr>
            <p:spPr>
              <a:xfrm>
                <a:off x="2978604" y="509314"/>
                <a:ext cx="5047408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2EFAF1E-F589-674D-8A98-F5A80DAB4B2F}"/>
                </a:ext>
              </a:extLst>
            </p:cNvPr>
            <p:cNvSpPr txBox="1"/>
            <p:nvPr/>
          </p:nvSpPr>
          <p:spPr>
            <a:xfrm>
              <a:off x="4842203" y="2588786"/>
              <a:ext cx="15201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12-bit address</a:t>
              </a:r>
            </a:p>
          </p:txBody>
        </p:sp>
        <p:sp>
          <p:nvSpPr>
            <p:cNvPr id="39" name="Right Arrow 38">
              <a:extLst>
                <a:ext uri="{FF2B5EF4-FFF2-40B4-BE49-F238E27FC236}">
                  <a16:creationId xmlns:a16="http://schemas.microsoft.com/office/drawing/2014/main" id="{AD04BC02-89E4-A744-B2C1-99BE0C85F7BA}"/>
                </a:ext>
              </a:extLst>
            </p:cNvPr>
            <p:cNvSpPr/>
            <p:nvPr/>
          </p:nvSpPr>
          <p:spPr>
            <a:xfrm rot="16200000">
              <a:off x="5468256" y="2362921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81175A5-787F-7242-99C4-F25EA188137A}"/>
              </a:ext>
            </a:extLst>
          </p:cNvPr>
          <p:cNvGrpSpPr/>
          <p:nvPr/>
        </p:nvGrpSpPr>
        <p:grpSpPr>
          <a:xfrm>
            <a:off x="2054935" y="2947427"/>
            <a:ext cx="884905" cy="1160390"/>
            <a:chOff x="4547031" y="4518057"/>
            <a:chExt cx="884905" cy="1160390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5DD70D8D-8E9D-4649-A738-70CBF2170C08}"/>
                </a:ext>
              </a:extLst>
            </p:cNvPr>
            <p:cNvGrpSpPr/>
            <p:nvPr/>
          </p:nvGrpSpPr>
          <p:grpSpPr>
            <a:xfrm>
              <a:off x="4547032" y="4926685"/>
              <a:ext cx="884904" cy="667015"/>
              <a:chOff x="4366926" y="4826186"/>
              <a:chExt cx="884904" cy="667015"/>
            </a:xfrm>
          </p:grpSpPr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D670EF51-1013-E945-A323-B43EBCEB49AD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69" name="Right Arrow 68">
                <a:extLst>
                  <a:ext uri="{FF2B5EF4-FFF2-40B4-BE49-F238E27FC236}">
                    <a16:creationId xmlns:a16="http://schemas.microsoft.com/office/drawing/2014/main" id="{AB939C56-F838-C849-AECE-725C8C4F9BA1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70" name="Right Arrow 69">
                <a:extLst>
                  <a:ext uri="{FF2B5EF4-FFF2-40B4-BE49-F238E27FC236}">
                    <a16:creationId xmlns:a16="http://schemas.microsoft.com/office/drawing/2014/main" id="{BED18F56-8FAE-BA4E-9CFD-84429477C2C6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3721BCC-873A-5848-B0DE-3B24A3B613AE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71E4AEE-7E55-424C-8B6F-89150F0DE93E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67" name="Right Arrow 66">
              <a:extLst>
                <a:ext uri="{FF2B5EF4-FFF2-40B4-BE49-F238E27FC236}">
                  <a16:creationId xmlns:a16="http://schemas.microsoft.com/office/drawing/2014/main" id="{F5291965-D616-5C42-A1EE-1C85D42B16BB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71562554-69DA-ED44-A01A-E86226307CCC}"/>
              </a:ext>
            </a:extLst>
          </p:cNvPr>
          <p:cNvSpPr/>
          <p:nvPr/>
        </p:nvSpPr>
        <p:spPr>
          <a:xfrm>
            <a:off x="865593" y="2934328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 </a:t>
            </a:r>
            <a:r>
              <a:rPr lang="en-US" dirty="0"/>
              <a:t>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2E1C655-CD82-9149-AFF3-18DBC8CBA733}"/>
              </a:ext>
            </a:extLst>
          </p:cNvPr>
          <p:cNvSpPr/>
          <p:nvPr/>
        </p:nvSpPr>
        <p:spPr>
          <a:xfrm>
            <a:off x="865593" y="3335197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2 </a:t>
            </a:r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FC518CF-47C5-4C41-B7E5-E29CC13F3A00}"/>
              </a:ext>
            </a:extLst>
          </p:cNvPr>
          <p:cNvSpPr/>
          <p:nvPr/>
        </p:nvSpPr>
        <p:spPr>
          <a:xfrm>
            <a:off x="865593" y="3728951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1 </a:t>
            </a:r>
            <a:r>
              <a:rPr lang="en-US" dirty="0"/>
              <a:t>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B068ACE-0122-F544-9C5B-4DF95C142F35}"/>
              </a:ext>
            </a:extLst>
          </p:cNvPr>
          <p:cNvSpPr/>
          <p:nvPr/>
        </p:nvSpPr>
        <p:spPr>
          <a:xfrm>
            <a:off x="585468" y="5631808"/>
            <a:ext cx="33373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62" name="Right Arrow 61">
            <a:extLst>
              <a:ext uri="{FF2B5EF4-FFF2-40B4-BE49-F238E27FC236}">
                <a16:creationId xmlns:a16="http://schemas.microsoft.com/office/drawing/2014/main" id="{0DFF2C6C-00C7-E54F-BD57-E4527A744C93}"/>
              </a:ext>
            </a:extLst>
          </p:cNvPr>
          <p:cNvSpPr/>
          <p:nvPr/>
        </p:nvSpPr>
        <p:spPr>
          <a:xfrm>
            <a:off x="2400574" y="5762614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DA033E7-6424-7046-8E07-8C497D262C48}"/>
              </a:ext>
            </a:extLst>
          </p:cNvPr>
          <p:cNvSpPr/>
          <p:nvPr/>
        </p:nvSpPr>
        <p:spPr>
          <a:xfrm>
            <a:off x="409634" y="6291505"/>
            <a:ext cx="35480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H+1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75" name="Right Arrow 74">
            <a:extLst>
              <a:ext uri="{FF2B5EF4-FFF2-40B4-BE49-F238E27FC236}">
                <a16:creationId xmlns:a16="http://schemas.microsoft.com/office/drawing/2014/main" id="{8FBCE37F-B207-3B42-8444-42C030DB13AD}"/>
              </a:ext>
            </a:extLst>
          </p:cNvPr>
          <p:cNvSpPr/>
          <p:nvPr/>
        </p:nvSpPr>
        <p:spPr>
          <a:xfrm>
            <a:off x="2400574" y="6425893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8D93FF9-4288-3E4D-9F8E-4ED161C5D945}"/>
              </a:ext>
            </a:extLst>
          </p:cNvPr>
          <p:cNvSpPr txBox="1"/>
          <p:nvPr/>
        </p:nvSpPr>
        <p:spPr>
          <a:xfrm>
            <a:off x="201760" y="5998635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EEF691F-1574-4340-90A7-E70B6AAC764C}"/>
              </a:ext>
            </a:extLst>
          </p:cNvPr>
          <p:cNvSpPr txBox="1"/>
          <p:nvPr/>
        </p:nvSpPr>
        <p:spPr>
          <a:xfrm>
            <a:off x="1518708" y="4870677"/>
            <a:ext cx="33373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i="0" u="none" strike="noStrike" dirty="0">
                <a:solidFill>
                  <a:srgbClr val="333333"/>
                </a:solidFill>
                <a:effectLst/>
              </a:rPr>
              <a:t>(ACC) + (RRRR) + (</a:t>
            </a:r>
            <a:r>
              <a:rPr lang="en-GB" i="0" u="none" strike="noStrike">
                <a:solidFill>
                  <a:srgbClr val="333333"/>
                </a:solidFill>
                <a:effectLst/>
              </a:rPr>
              <a:t>CY)         </a:t>
            </a:r>
            <a:r>
              <a:rPr lang="en-GB" i="0" u="none" strike="noStrike" dirty="0">
                <a:solidFill>
                  <a:srgbClr val="333333"/>
                </a:solidFill>
                <a:effectLst/>
              </a:rPr>
              <a:t>ACC, CY</a:t>
            </a:r>
            <a:endParaRPr lang="en-US" dirty="0"/>
          </a:p>
        </p:txBody>
      </p:sp>
      <p:sp>
        <p:nvSpPr>
          <p:cNvPr id="77" name="Right Arrow 76">
            <a:extLst>
              <a:ext uri="{FF2B5EF4-FFF2-40B4-BE49-F238E27FC236}">
                <a16:creationId xmlns:a16="http://schemas.microsoft.com/office/drawing/2014/main" id="{66EF0F50-7EA4-8A43-8221-9B6ECD9C61F3}"/>
              </a:ext>
            </a:extLst>
          </p:cNvPr>
          <p:cNvSpPr/>
          <p:nvPr/>
        </p:nvSpPr>
        <p:spPr>
          <a:xfrm>
            <a:off x="3637100" y="4983726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E32C51D-2047-1741-9F37-2FC461EBB0F5}"/>
              </a:ext>
            </a:extLst>
          </p:cNvPr>
          <p:cNvCxnSpPr>
            <a:cxnSpLocks/>
          </p:cNvCxnSpPr>
          <p:nvPr/>
        </p:nvCxnSpPr>
        <p:spPr>
          <a:xfrm>
            <a:off x="2371972" y="4907621"/>
            <a:ext cx="582771" cy="0"/>
          </a:xfrm>
          <a:prstGeom prst="line">
            <a:avLst/>
          </a:prstGeom>
          <a:noFill/>
          <a:ln w="19050">
            <a:solidFill>
              <a:schemeClr val="tx1"/>
            </a:solidFill>
          </a:ln>
        </p:spPr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0180C112-0B3C-6E4B-847C-357EEBF30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336" y="253989"/>
            <a:ext cx="3429000" cy="495300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4E56AA85-4D2F-ED49-8D7C-E487F313922F}"/>
              </a:ext>
            </a:extLst>
          </p:cNvPr>
          <p:cNvSpPr txBox="1"/>
          <p:nvPr/>
        </p:nvSpPr>
        <p:spPr>
          <a:xfrm>
            <a:off x="3048000" y="320969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(ACC) --&gt; MS0</a:t>
            </a:r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44FB9AD-420E-3E45-8D8E-570CDF153468}"/>
              </a:ext>
            </a:extLst>
          </p:cNvPr>
          <p:cNvSpPr txBox="1"/>
          <p:nvPr/>
        </p:nvSpPr>
        <p:spPr>
          <a:xfrm>
            <a:off x="2954744" y="4006751"/>
            <a:ext cx="15502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i="0" u="none" strike="noStrike" dirty="0">
                <a:solidFill>
                  <a:srgbClr val="333333"/>
                </a:solidFill>
                <a:effectLst/>
              </a:rPr>
              <a:t>(</a:t>
            </a:r>
            <a:r>
              <a:rPr lang="en-GB" i="0" u="none" strike="noStrike">
                <a:solidFill>
                  <a:srgbClr val="333333"/>
                </a:solidFill>
                <a:effectLst/>
              </a:rPr>
              <a:t>ACC)        </a:t>
            </a:r>
            <a:r>
              <a:rPr lang="en-GB" i="0" u="none" strike="noStrike" dirty="0" err="1">
                <a:solidFill>
                  <a:srgbClr val="333333"/>
                </a:solidFill>
                <a:effectLst/>
              </a:rPr>
              <a:t>MSn</a:t>
            </a:r>
            <a:endParaRPr lang="en-US" dirty="0"/>
          </a:p>
        </p:txBody>
      </p:sp>
      <p:sp>
        <p:nvSpPr>
          <p:cNvPr id="60" name="Right Arrow 59">
            <a:extLst>
              <a:ext uri="{FF2B5EF4-FFF2-40B4-BE49-F238E27FC236}">
                <a16:creationId xmlns:a16="http://schemas.microsoft.com/office/drawing/2014/main" id="{5BF929CE-F2C8-0B4B-91C9-D6BC1765944A}"/>
              </a:ext>
            </a:extLst>
          </p:cNvPr>
          <p:cNvSpPr/>
          <p:nvPr/>
        </p:nvSpPr>
        <p:spPr>
          <a:xfrm>
            <a:off x="3615888" y="4126544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EA367CFE-2B76-FA4C-96FD-5331A3755F1D}"/>
              </a:ext>
            </a:extLst>
          </p:cNvPr>
          <p:cNvSpPr txBox="1"/>
          <p:nvPr/>
        </p:nvSpPr>
        <p:spPr>
          <a:xfrm>
            <a:off x="2939840" y="6693452"/>
            <a:ext cx="62034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(RRRR) --&gt; ACC</a:t>
            </a:r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1160686-20D5-6A44-A242-821E2788ACAA}"/>
              </a:ext>
            </a:extLst>
          </p:cNvPr>
          <p:cNvSpPr txBox="1"/>
          <p:nvPr/>
        </p:nvSpPr>
        <p:spPr>
          <a:xfrm>
            <a:off x="10564629" y="4264401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STC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BC12242E-7879-9243-A1AE-74B28C4B4A51}"/>
              </a:ext>
            </a:extLst>
          </p:cNvPr>
          <p:cNvCxnSpPr>
            <a:cxnSpLocks/>
          </p:cNvCxnSpPr>
          <p:nvPr/>
        </p:nvCxnSpPr>
        <p:spPr>
          <a:xfrm>
            <a:off x="8002026" y="57388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2" name="Group 81">
            <a:extLst>
              <a:ext uri="{FF2B5EF4-FFF2-40B4-BE49-F238E27FC236}">
                <a16:creationId xmlns:a16="http://schemas.microsoft.com/office/drawing/2014/main" id="{3A30087B-6661-8147-B24A-3F2DDFC56B84}"/>
              </a:ext>
            </a:extLst>
          </p:cNvPr>
          <p:cNvGrpSpPr/>
          <p:nvPr/>
        </p:nvGrpSpPr>
        <p:grpSpPr>
          <a:xfrm>
            <a:off x="8195634" y="477835"/>
            <a:ext cx="3324999" cy="584775"/>
            <a:chOff x="7904101" y="494636"/>
            <a:chExt cx="3324999" cy="584775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921841B5-9137-DD44-B2CA-A3CE60AEB63E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7AE77E72-6468-ED44-AF07-1C63A228895D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1CC33F0A-7BBB-5D4C-AE1E-123AB5D6390A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5254B3A7-C87B-A040-A62A-DCF4357B3B88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CF835AA6-DE25-2D47-B7D7-0B8384157665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1FE361AF-5E56-064A-A982-8C18FB29CB0D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53F10ED5-762A-ED42-8E25-2F741D9D633C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7D366F62-F900-7D45-B70A-71AF5A63CDC6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1  1  1  1  0</a:t>
              </a:r>
              <a:r>
                <a:rPr lang="en-US" sz="2000" baseline="-25000" dirty="0"/>
                <a:t> </a:t>
              </a:r>
              <a:r>
                <a:rPr lang="en-US" sz="3200" dirty="0"/>
                <a:t>  0  0  1  </a:t>
              </a:r>
              <a:endParaRPr lang="en-US" sz="3200" baseline="-25000" dirty="0"/>
            </a:p>
          </p:txBody>
        </p: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FBBDC995-4160-BE48-A650-9476EBF7D0A3}"/>
              </a:ext>
            </a:extLst>
          </p:cNvPr>
          <p:cNvSpPr txBox="1"/>
          <p:nvPr/>
        </p:nvSpPr>
        <p:spPr>
          <a:xfrm>
            <a:off x="10564629" y="2088662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CLC</a:t>
            </a: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E1F0C01B-E78E-E14A-882F-63B58EFDAFD9}"/>
              </a:ext>
            </a:extLst>
          </p:cNvPr>
          <p:cNvCxnSpPr>
            <a:cxnSpLocks/>
          </p:cNvCxnSpPr>
          <p:nvPr/>
        </p:nvCxnSpPr>
        <p:spPr>
          <a:xfrm flipH="1">
            <a:off x="8000096" y="2571903"/>
            <a:ext cx="4191904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7" name="Group 96">
            <a:extLst>
              <a:ext uri="{FF2B5EF4-FFF2-40B4-BE49-F238E27FC236}">
                <a16:creationId xmlns:a16="http://schemas.microsoft.com/office/drawing/2014/main" id="{56F1F326-AB28-DF4C-A910-3A9BD1087875}"/>
              </a:ext>
            </a:extLst>
          </p:cNvPr>
          <p:cNvGrpSpPr/>
          <p:nvPr/>
        </p:nvGrpSpPr>
        <p:grpSpPr>
          <a:xfrm>
            <a:off x="8304946" y="2833200"/>
            <a:ext cx="3324999" cy="584775"/>
            <a:chOff x="7904101" y="494636"/>
            <a:chExt cx="3324999" cy="584775"/>
          </a:xfrm>
        </p:grpSpPr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D3E1FC00-8C31-4247-B759-62B230D74231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CA959EF9-C283-6747-9ED2-F3856A13AA76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65A88F31-AE9E-BC47-BACF-C35F3D5A51AF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52E7097B-ACBE-6340-A142-A1C201B8BD49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9CD74969-4304-1342-B217-EBF68EE975A7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5404CF47-C5EF-C544-B31D-9BFE30BF377A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4B8F1D59-725D-BE48-B3EC-1A6D2F153AB2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D5A7BCC4-4897-7342-8488-52D969643FE7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1  1  1  1  1  0  1  0  </a:t>
              </a:r>
              <a:endParaRPr lang="en-US" sz="3200" baseline="-25000" dirty="0"/>
            </a:p>
          </p:txBody>
        </p:sp>
      </p:grpSp>
      <p:sp>
        <p:nvSpPr>
          <p:cNvPr id="110" name="TextBox 109">
            <a:extLst>
              <a:ext uri="{FF2B5EF4-FFF2-40B4-BE49-F238E27FC236}">
                <a16:creationId xmlns:a16="http://schemas.microsoft.com/office/drawing/2014/main" id="{3B2DAA3F-78C6-894C-BC3D-80C80C770F55}"/>
              </a:ext>
            </a:extLst>
          </p:cNvPr>
          <p:cNvSpPr txBox="1"/>
          <p:nvPr/>
        </p:nvSpPr>
        <p:spPr>
          <a:xfrm>
            <a:off x="10564629" y="6385974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TCC</a:t>
            </a:r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E66ABCD0-C3A0-464D-B247-122415CD9E2E}"/>
              </a:ext>
            </a:extLst>
          </p:cNvPr>
          <p:cNvCxnSpPr>
            <a:cxnSpLocks/>
          </p:cNvCxnSpPr>
          <p:nvPr/>
        </p:nvCxnSpPr>
        <p:spPr>
          <a:xfrm flipH="1">
            <a:off x="8029532" y="4762385"/>
            <a:ext cx="4191904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568477EC-75EE-BC4D-8AEA-AB576EA661E6}"/>
              </a:ext>
            </a:extLst>
          </p:cNvPr>
          <p:cNvGrpSpPr/>
          <p:nvPr/>
        </p:nvGrpSpPr>
        <p:grpSpPr>
          <a:xfrm>
            <a:off x="8334382" y="4922081"/>
            <a:ext cx="3324999" cy="584775"/>
            <a:chOff x="7904101" y="494636"/>
            <a:chExt cx="3324999" cy="584775"/>
          </a:xfrm>
        </p:grpSpPr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594F5006-53C4-8E4B-B3B0-A63B1DD8A53E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AFC653FC-B225-1F46-BBA6-221CCEC939E1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7AC047B6-B762-2643-86EA-8C2862695915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2B551DC9-3E4A-8F46-8F8D-6B720705D26A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FA464D02-3072-7E4A-B76A-1C67BB0EE003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770313D2-BF13-C64D-9DA0-7E5114ED4670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8781D061-C126-894E-8F1A-A5EA5C6ADF77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999BE1CF-06A2-7F42-90EA-9D46C55633AB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1  1  1  1  0</a:t>
              </a:r>
              <a:r>
                <a:rPr lang="en-US" sz="2000" baseline="-25000" dirty="0"/>
                <a:t> </a:t>
              </a:r>
              <a:r>
                <a:rPr lang="en-US" sz="3200" dirty="0"/>
                <a:t>  </a:t>
              </a:r>
              <a:r>
                <a:rPr lang="en-US" sz="3200"/>
                <a:t>1  1  1</a:t>
              </a:r>
              <a:endParaRPr lang="en-US" sz="3200" baseline="-25000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CE2CAE04-0B37-0E41-B9FF-E0479FD47178}"/>
              </a:ext>
            </a:extLst>
          </p:cNvPr>
          <p:cNvGrpSpPr/>
          <p:nvPr/>
        </p:nvGrpSpPr>
        <p:grpSpPr>
          <a:xfrm>
            <a:off x="9042144" y="2006215"/>
            <a:ext cx="748661" cy="369332"/>
            <a:chOff x="4489078" y="4509216"/>
            <a:chExt cx="748661" cy="369332"/>
          </a:xfrm>
        </p:grpSpPr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F4A75EEB-1A65-F342-B6D4-F14D40702D05}"/>
                </a:ext>
              </a:extLst>
            </p:cNvPr>
            <p:cNvSpPr txBox="1"/>
            <p:nvPr/>
          </p:nvSpPr>
          <p:spPr>
            <a:xfrm>
              <a:off x="4817431" y="4509216"/>
              <a:ext cx="420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CY</a:t>
              </a:r>
              <a:endParaRPr lang="en-US" baseline="-25000" dirty="0"/>
            </a:p>
          </p:txBody>
        </p:sp>
        <p:sp>
          <p:nvSpPr>
            <p:cNvPr id="131" name="Right Arrow 130">
              <a:extLst>
                <a:ext uri="{FF2B5EF4-FFF2-40B4-BE49-F238E27FC236}">
                  <a16:creationId xmlns:a16="http://schemas.microsoft.com/office/drawing/2014/main" id="{FDC1F6C8-7C5C-CD4A-BD91-82D9A783B30D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32" name="Rectangle 131">
            <a:extLst>
              <a:ext uri="{FF2B5EF4-FFF2-40B4-BE49-F238E27FC236}">
                <a16:creationId xmlns:a16="http://schemas.microsoft.com/office/drawing/2014/main" id="{ED4652CB-F81E-B647-BA77-869A6E400092}"/>
              </a:ext>
            </a:extLst>
          </p:cNvPr>
          <p:cNvSpPr/>
          <p:nvPr/>
        </p:nvSpPr>
        <p:spPr>
          <a:xfrm>
            <a:off x="8593321" y="2014134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</a:t>
            </a:r>
          </a:p>
        </p:txBody>
      </p: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F79338EF-15F4-4942-9E53-E84161F2667A}"/>
              </a:ext>
            </a:extLst>
          </p:cNvPr>
          <p:cNvGrpSpPr/>
          <p:nvPr/>
        </p:nvGrpSpPr>
        <p:grpSpPr>
          <a:xfrm>
            <a:off x="9027611" y="4169288"/>
            <a:ext cx="748661" cy="369332"/>
            <a:chOff x="4489078" y="4509216"/>
            <a:chExt cx="748661" cy="369332"/>
          </a:xfrm>
        </p:grpSpPr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A4BFD851-C550-554E-911A-70CE867878DE}"/>
                </a:ext>
              </a:extLst>
            </p:cNvPr>
            <p:cNvSpPr txBox="1"/>
            <p:nvPr/>
          </p:nvSpPr>
          <p:spPr>
            <a:xfrm>
              <a:off x="4817431" y="4509216"/>
              <a:ext cx="420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CY</a:t>
              </a:r>
              <a:endParaRPr lang="en-US" baseline="-25000" dirty="0"/>
            </a:p>
          </p:txBody>
        </p:sp>
        <p:sp>
          <p:nvSpPr>
            <p:cNvPr id="136" name="Right Arrow 135">
              <a:extLst>
                <a:ext uri="{FF2B5EF4-FFF2-40B4-BE49-F238E27FC236}">
                  <a16:creationId xmlns:a16="http://schemas.microsoft.com/office/drawing/2014/main" id="{0BFB9D85-40A6-EC48-AB86-FE70248D53A9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37" name="Rectangle 136">
            <a:extLst>
              <a:ext uri="{FF2B5EF4-FFF2-40B4-BE49-F238E27FC236}">
                <a16:creationId xmlns:a16="http://schemas.microsoft.com/office/drawing/2014/main" id="{33C04788-CC2A-B546-8B17-09E211DB03D2}"/>
              </a:ext>
            </a:extLst>
          </p:cNvPr>
          <p:cNvSpPr/>
          <p:nvPr/>
        </p:nvSpPr>
        <p:spPr>
          <a:xfrm>
            <a:off x="8578788" y="4177207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1</a:t>
            </a:r>
          </a:p>
        </p:txBody>
      </p: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B9C39D14-511D-834B-BE4E-2A7D6A12EAC5}"/>
              </a:ext>
            </a:extLst>
          </p:cNvPr>
          <p:cNvGrpSpPr/>
          <p:nvPr/>
        </p:nvGrpSpPr>
        <p:grpSpPr>
          <a:xfrm>
            <a:off x="8968272" y="5779466"/>
            <a:ext cx="891264" cy="369332"/>
            <a:chOff x="4489078" y="4509216"/>
            <a:chExt cx="891264" cy="369332"/>
          </a:xfrm>
        </p:grpSpPr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E3871DF8-1FC9-D548-9350-7769A05034DB}"/>
                </a:ext>
              </a:extLst>
            </p:cNvPr>
            <p:cNvSpPr txBox="1"/>
            <p:nvPr/>
          </p:nvSpPr>
          <p:spPr>
            <a:xfrm>
              <a:off x="4817431" y="4509216"/>
              <a:ext cx="5629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ACC</a:t>
              </a:r>
              <a:endParaRPr lang="en-US" baseline="-25000" dirty="0"/>
            </a:p>
          </p:txBody>
        </p:sp>
        <p:sp>
          <p:nvSpPr>
            <p:cNvPr id="141" name="Right Arrow 140">
              <a:extLst>
                <a:ext uri="{FF2B5EF4-FFF2-40B4-BE49-F238E27FC236}">
                  <a16:creationId xmlns:a16="http://schemas.microsoft.com/office/drawing/2014/main" id="{065F6B3E-412B-704C-87B7-9B4C183D5C77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42" name="Rectangle 141">
            <a:extLst>
              <a:ext uri="{FF2B5EF4-FFF2-40B4-BE49-F238E27FC236}">
                <a16:creationId xmlns:a16="http://schemas.microsoft.com/office/drawing/2014/main" id="{E5FC4311-1D5A-6740-90A5-DA3E40277221}"/>
              </a:ext>
            </a:extLst>
          </p:cNvPr>
          <p:cNvSpPr/>
          <p:nvPr/>
        </p:nvSpPr>
        <p:spPr>
          <a:xfrm>
            <a:off x="8519449" y="5787385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</a:t>
            </a:r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9A794313-8A38-EC46-BD83-9BC9702491C4}"/>
              </a:ext>
            </a:extLst>
          </p:cNvPr>
          <p:cNvGrpSpPr/>
          <p:nvPr/>
        </p:nvGrpSpPr>
        <p:grpSpPr>
          <a:xfrm>
            <a:off x="8981633" y="6140679"/>
            <a:ext cx="740645" cy="369332"/>
            <a:chOff x="4489078" y="4509216"/>
            <a:chExt cx="740645" cy="369332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441B6656-25C2-AE44-AE09-D1167A919B03}"/>
                </a:ext>
              </a:extLst>
            </p:cNvPr>
            <p:cNvSpPr txBox="1"/>
            <p:nvPr/>
          </p:nvSpPr>
          <p:spPr>
            <a:xfrm>
              <a:off x="4817431" y="4509216"/>
              <a:ext cx="412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a0</a:t>
              </a:r>
              <a:endParaRPr lang="en-US" baseline="-25000" dirty="0"/>
            </a:p>
          </p:txBody>
        </p:sp>
        <p:sp>
          <p:nvSpPr>
            <p:cNvPr id="145" name="Right Arrow 144">
              <a:extLst>
                <a:ext uri="{FF2B5EF4-FFF2-40B4-BE49-F238E27FC236}">
                  <a16:creationId xmlns:a16="http://schemas.microsoft.com/office/drawing/2014/main" id="{34ED4B71-2192-9049-85A3-F6F625A9B319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46" name="Rectangle 145">
            <a:extLst>
              <a:ext uri="{FF2B5EF4-FFF2-40B4-BE49-F238E27FC236}">
                <a16:creationId xmlns:a16="http://schemas.microsoft.com/office/drawing/2014/main" id="{4A1DE8CC-ABA7-4246-9118-46049143994C}"/>
              </a:ext>
            </a:extLst>
          </p:cNvPr>
          <p:cNvSpPr/>
          <p:nvPr/>
        </p:nvSpPr>
        <p:spPr>
          <a:xfrm>
            <a:off x="8318319" y="6148598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(CY)</a:t>
            </a:r>
          </a:p>
        </p:txBody>
      </p: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00AE77C5-795C-214B-81E5-35B5AF8F7683}"/>
              </a:ext>
            </a:extLst>
          </p:cNvPr>
          <p:cNvGrpSpPr/>
          <p:nvPr/>
        </p:nvGrpSpPr>
        <p:grpSpPr>
          <a:xfrm>
            <a:off x="8981633" y="6493062"/>
            <a:ext cx="748661" cy="369332"/>
            <a:chOff x="4489078" y="4509216"/>
            <a:chExt cx="748661" cy="369332"/>
          </a:xfrm>
        </p:grpSpPr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36A180B4-C9EE-7548-9615-5961C289161F}"/>
                </a:ext>
              </a:extLst>
            </p:cNvPr>
            <p:cNvSpPr txBox="1"/>
            <p:nvPr/>
          </p:nvSpPr>
          <p:spPr>
            <a:xfrm>
              <a:off x="4817431" y="4509216"/>
              <a:ext cx="420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CY</a:t>
              </a:r>
              <a:endParaRPr lang="en-US" baseline="-25000" dirty="0"/>
            </a:p>
          </p:txBody>
        </p:sp>
        <p:sp>
          <p:nvSpPr>
            <p:cNvPr id="157" name="Right Arrow 156">
              <a:extLst>
                <a:ext uri="{FF2B5EF4-FFF2-40B4-BE49-F238E27FC236}">
                  <a16:creationId xmlns:a16="http://schemas.microsoft.com/office/drawing/2014/main" id="{2FB767EF-3533-0248-8D8E-E479CC731648}"/>
                </a:ext>
              </a:extLst>
            </p:cNvPr>
            <p:cNvSpPr/>
            <p:nvPr/>
          </p:nvSpPr>
          <p:spPr>
            <a:xfrm>
              <a:off x="4489078" y="462687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58" name="Rectangle 157">
            <a:extLst>
              <a:ext uri="{FF2B5EF4-FFF2-40B4-BE49-F238E27FC236}">
                <a16:creationId xmlns:a16="http://schemas.microsoft.com/office/drawing/2014/main" id="{6A902B26-199A-4848-B51E-91962B68A6B9}"/>
              </a:ext>
            </a:extLst>
          </p:cNvPr>
          <p:cNvSpPr/>
          <p:nvPr/>
        </p:nvSpPr>
        <p:spPr>
          <a:xfrm>
            <a:off x="8532810" y="6500981"/>
            <a:ext cx="15088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27" name="Line Callout 1 (Border and Accent Bar) 26">
            <a:extLst>
              <a:ext uri="{FF2B5EF4-FFF2-40B4-BE49-F238E27FC236}">
                <a16:creationId xmlns:a16="http://schemas.microsoft.com/office/drawing/2014/main" id="{30784FBF-95D0-304F-8440-E1918715D934}"/>
              </a:ext>
            </a:extLst>
          </p:cNvPr>
          <p:cNvSpPr/>
          <p:nvPr/>
        </p:nvSpPr>
        <p:spPr>
          <a:xfrm>
            <a:off x="10314972" y="5988445"/>
            <a:ext cx="2537297" cy="369332"/>
          </a:xfrm>
          <a:prstGeom prst="accentBorderCallout1">
            <a:avLst>
              <a:gd name="adj1" fmla="val 58486"/>
              <a:gd name="adj2" fmla="val -3884"/>
              <a:gd name="adj3" fmla="val 100274"/>
              <a:gd name="adj4" fmla="val -23651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Least significant bit of the accumulator</a:t>
            </a:r>
          </a:p>
        </p:txBody>
      </p:sp>
    </p:spTree>
    <p:extLst>
      <p:ext uri="{BB962C8B-B14F-4D97-AF65-F5344CB8AC3E}">
        <p14:creationId xmlns:p14="http://schemas.microsoft.com/office/powerpoint/2010/main" val="19599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758092" y="6386877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F9AC7C-7B56-3D41-ADD2-030694E93EAD}"/>
              </a:ext>
            </a:extLst>
          </p:cNvPr>
          <p:cNvGrpSpPr/>
          <p:nvPr/>
        </p:nvGrpSpPr>
        <p:grpSpPr>
          <a:xfrm>
            <a:off x="7913337" y="-118702"/>
            <a:ext cx="4494952" cy="3387565"/>
            <a:chOff x="7904101" y="-118702"/>
            <a:chExt cx="4494952" cy="3387565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10321232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9529485" y="1791535"/>
              <a:ext cx="2869568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 for Character 0</a:t>
              </a:r>
            </a:p>
            <a:p>
              <a:r>
                <a:rPr lang="en-US" dirty="0"/>
                <a:t>001 for Character 1 </a:t>
              </a:r>
            </a:p>
            <a:p>
              <a:r>
                <a:rPr lang="en-US" dirty="0"/>
                <a:t>010 for Character 2</a:t>
              </a:r>
            </a:p>
            <a:p>
              <a:r>
                <a:rPr lang="en-US" dirty="0"/>
                <a:t>011 for Character 3</a:t>
              </a:r>
            </a:p>
            <a:p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1  1  1  0  1</a:t>
              </a:r>
              <a:r>
                <a:rPr lang="en-US" sz="2000" baseline="-25000" dirty="0"/>
                <a:t> </a:t>
              </a:r>
              <a:r>
                <a:rPr lang="en-US" sz="3200" dirty="0"/>
                <a:t>  S  S  S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9787884" y="95043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9155213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215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CC5D612-B5F5-1A44-AF07-871CD1862A95}"/>
              </a:ext>
            </a:extLst>
          </p:cNvPr>
          <p:cNvGrpSpPr/>
          <p:nvPr/>
        </p:nvGrpSpPr>
        <p:grpSpPr>
          <a:xfrm>
            <a:off x="1712460" y="0"/>
            <a:ext cx="5140296" cy="2448804"/>
            <a:chOff x="2978604" y="509314"/>
            <a:chExt cx="5140296" cy="2448804"/>
          </a:xfrm>
        </p:grpSpPr>
        <p:sp>
          <p:nvSpPr>
            <p:cNvPr id="36" name="Double Brace 35">
              <a:extLst>
                <a:ext uri="{FF2B5EF4-FFF2-40B4-BE49-F238E27FC236}">
                  <a16:creationId xmlns:a16="http://schemas.microsoft.com/office/drawing/2014/main" id="{94F8AD14-33B4-5F48-AC07-DD5ED99FB800}"/>
                </a:ext>
              </a:extLst>
            </p:cNvPr>
            <p:cNvSpPr/>
            <p:nvPr/>
          </p:nvSpPr>
          <p:spPr>
            <a:xfrm rot="16200000">
              <a:off x="5747317" y="-125799"/>
              <a:ext cx="1373582" cy="3183811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49F1B100-FED0-5B4D-AC8D-C91F4E52F777}"/>
                </a:ext>
              </a:extLst>
            </p:cNvPr>
            <p:cNvGrpSpPr/>
            <p:nvPr/>
          </p:nvGrpSpPr>
          <p:grpSpPr>
            <a:xfrm>
              <a:off x="2978604" y="509314"/>
              <a:ext cx="5140296" cy="1329174"/>
              <a:chOff x="2978604" y="509314"/>
              <a:chExt cx="5140296" cy="1329174"/>
            </a:xfrm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ABA1BF4F-18CC-F84D-98EE-074A92F61A75}"/>
                  </a:ext>
                </a:extLst>
              </p:cNvPr>
              <p:cNvGrpSpPr/>
              <p:nvPr/>
            </p:nvGrpSpPr>
            <p:grpSpPr>
              <a:xfrm>
                <a:off x="4842203" y="1298488"/>
                <a:ext cx="3276697" cy="540000"/>
                <a:chOff x="1573971" y="1298488"/>
                <a:chExt cx="3276697" cy="540000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39FAFC79-CA42-F340-9B85-E6CCB46FBE4F}"/>
                    </a:ext>
                  </a:extLst>
                </p:cNvPr>
                <p:cNvGrpSpPr/>
                <p:nvPr/>
              </p:nvGrpSpPr>
              <p:grpSpPr>
                <a:xfrm>
                  <a:off x="1604353" y="1298488"/>
                  <a:ext cx="3153427" cy="540000"/>
                  <a:chOff x="6267794" y="658408"/>
                  <a:chExt cx="2880000" cy="540000"/>
                </a:xfrm>
              </p:grpSpPr>
              <p:sp>
                <p:nvSpPr>
                  <p:cNvPr id="46" name="TextBox 45">
                    <a:extLst>
                      <a:ext uri="{FF2B5EF4-FFF2-40B4-BE49-F238E27FC236}">
                        <a16:creationId xmlns:a16="http://schemas.microsoft.com/office/drawing/2014/main" id="{520BA237-C405-0C4C-A2D0-E1EFA90C0CE9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288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67B9E103-E3A5-E648-A388-F367A86EE59E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144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TextBox 47">
                    <a:extLst>
                      <a:ext uri="{FF2B5EF4-FFF2-40B4-BE49-F238E27FC236}">
                        <a16:creationId xmlns:a16="http://schemas.microsoft.com/office/drawing/2014/main" id="{3172AC68-3F1C-9D44-9C49-D165B4B34E8F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04DE0E80-151F-2943-B2BB-E985E6CEB933}"/>
                      </a:ext>
                    </a:extLst>
                  </p:cNvPr>
                  <p:cNvSpPr txBox="1"/>
                  <p:nvPr/>
                </p:nvSpPr>
                <p:spPr>
                  <a:xfrm>
                    <a:off x="770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0" name="TextBox 49">
                    <a:extLst>
                      <a:ext uri="{FF2B5EF4-FFF2-40B4-BE49-F238E27FC236}">
                        <a16:creationId xmlns:a16="http://schemas.microsoft.com/office/drawing/2014/main" id="{77F63049-8969-5B40-A553-8A44980A045A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36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1" name="TextBox 50">
                    <a:extLst>
                      <a:ext uri="{FF2B5EF4-FFF2-40B4-BE49-F238E27FC236}">
                        <a16:creationId xmlns:a16="http://schemas.microsoft.com/office/drawing/2014/main" id="{79BD86A8-EFC4-AF4C-B2B2-AB9970B0C453}"/>
                      </a:ext>
                    </a:extLst>
                  </p:cNvPr>
                  <p:cNvSpPr txBox="1"/>
                  <p:nvPr/>
                </p:nvSpPr>
                <p:spPr>
                  <a:xfrm>
                    <a:off x="734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2" name="TextBox 51">
                    <a:extLst>
                      <a:ext uri="{FF2B5EF4-FFF2-40B4-BE49-F238E27FC236}">
                        <a16:creationId xmlns:a16="http://schemas.microsoft.com/office/drawing/2014/main" id="{B4427196-4F50-4B41-90C8-5F72CCB5AE97}"/>
                      </a:ext>
                    </a:extLst>
                  </p:cNvPr>
                  <p:cNvSpPr txBox="1"/>
                  <p:nvPr/>
                </p:nvSpPr>
                <p:spPr>
                  <a:xfrm>
                    <a:off x="80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D468C439-9409-E147-9419-E0D063E958A0}"/>
                    </a:ext>
                  </a:extLst>
                </p:cNvPr>
                <p:cNvSpPr txBox="1"/>
                <p:nvPr/>
              </p:nvSpPr>
              <p:spPr>
                <a:xfrm>
                  <a:off x="1573971" y="1298488"/>
                  <a:ext cx="327669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dirty="0"/>
                    <a:t> A</a:t>
                  </a:r>
                  <a:r>
                    <a:rPr lang="en-US" sz="2000" baseline="-25000" dirty="0"/>
                    <a:t>2 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400" baseline="-25000" dirty="0"/>
                    <a:t>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endParaRPr lang="en-US" sz="2800" baseline="-25000" dirty="0"/>
                </a:p>
              </p:txBody>
            </p:sp>
          </p:grp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646F9795-1AFC-B245-8176-B8472FCF76E7}"/>
                  </a:ext>
                </a:extLst>
              </p:cNvPr>
              <p:cNvSpPr txBox="1"/>
              <p:nvPr/>
            </p:nvSpPr>
            <p:spPr>
              <a:xfrm>
                <a:off x="2978604" y="509314"/>
                <a:ext cx="5047408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2EFAF1E-F589-674D-8A98-F5A80DAB4B2F}"/>
                </a:ext>
              </a:extLst>
            </p:cNvPr>
            <p:cNvSpPr txBox="1"/>
            <p:nvPr/>
          </p:nvSpPr>
          <p:spPr>
            <a:xfrm>
              <a:off x="4842203" y="2588786"/>
              <a:ext cx="15201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12-bit address</a:t>
              </a:r>
            </a:p>
          </p:txBody>
        </p:sp>
        <p:sp>
          <p:nvSpPr>
            <p:cNvPr id="39" name="Right Arrow 38">
              <a:extLst>
                <a:ext uri="{FF2B5EF4-FFF2-40B4-BE49-F238E27FC236}">
                  <a16:creationId xmlns:a16="http://schemas.microsoft.com/office/drawing/2014/main" id="{AD04BC02-89E4-A744-B2C1-99BE0C85F7BA}"/>
                </a:ext>
              </a:extLst>
            </p:cNvPr>
            <p:cNvSpPr/>
            <p:nvPr/>
          </p:nvSpPr>
          <p:spPr>
            <a:xfrm rot="16200000">
              <a:off x="5468256" y="2362921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81175A5-787F-7242-99C4-F25EA188137A}"/>
              </a:ext>
            </a:extLst>
          </p:cNvPr>
          <p:cNvGrpSpPr/>
          <p:nvPr/>
        </p:nvGrpSpPr>
        <p:grpSpPr>
          <a:xfrm>
            <a:off x="2054935" y="2947427"/>
            <a:ext cx="884905" cy="1160390"/>
            <a:chOff x="4547031" y="4518057"/>
            <a:chExt cx="884905" cy="1160390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5DD70D8D-8E9D-4649-A738-70CBF2170C08}"/>
                </a:ext>
              </a:extLst>
            </p:cNvPr>
            <p:cNvGrpSpPr/>
            <p:nvPr/>
          </p:nvGrpSpPr>
          <p:grpSpPr>
            <a:xfrm>
              <a:off x="4547032" y="4926685"/>
              <a:ext cx="884904" cy="667015"/>
              <a:chOff x="4366926" y="4826186"/>
              <a:chExt cx="884904" cy="667015"/>
            </a:xfrm>
          </p:grpSpPr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D670EF51-1013-E945-A323-B43EBCEB49AD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69" name="Right Arrow 68">
                <a:extLst>
                  <a:ext uri="{FF2B5EF4-FFF2-40B4-BE49-F238E27FC236}">
                    <a16:creationId xmlns:a16="http://schemas.microsoft.com/office/drawing/2014/main" id="{AB939C56-F838-C849-AECE-725C8C4F9BA1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70" name="Right Arrow 69">
                <a:extLst>
                  <a:ext uri="{FF2B5EF4-FFF2-40B4-BE49-F238E27FC236}">
                    <a16:creationId xmlns:a16="http://schemas.microsoft.com/office/drawing/2014/main" id="{BED18F56-8FAE-BA4E-9CFD-84429477C2C6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3721BCC-873A-5848-B0DE-3B24A3B613AE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71E4AEE-7E55-424C-8B6F-89150F0DE93E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67" name="Right Arrow 66">
              <a:extLst>
                <a:ext uri="{FF2B5EF4-FFF2-40B4-BE49-F238E27FC236}">
                  <a16:creationId xmlns:a16="http://schemas.microsoft.com/office/drawing/2014/main" id="{F5291965-D616-5C42-A1EE-1C85D42B16BB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71562554-69DA-ED44-A01A-E86226307CCC}"/>
              </a:ext>
            </a:extLst>
          </p:cNvPr>
          <p:cNvSpPr/>
          <p:nvPr/>
        </p:nvSpPr>
        <p:spPr>
          <a:xfrm>
            <a:off x="865593" y="2934328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 </a:t>
            </a:r>
            <a:r>
              <a:rPr lang="en-US" dirty="0"/>
              <a:t>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2E1C655-CD82-9149-AFF3-18DBC8CBA733}"/>
              </a:ext>
            </a:extLst>
          </p:cNvPr>
          <p:cNvSpPr/>
          <p:nvPr/>
        </p:nvSpPr>
        <p:spPr>
          <a:xfrm>
            <a:off x="865593" y="3335197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2 </a:t>
            </a:r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FC518CF-47C5-4C41-B7E5-E29CC13F3A00}"/>
              </a:ext>
            </a:extLst>
          </p:cNvPr>
          <p:cNvSpPr/>
          <p:nvPr/>
        </p:nvSpPr>
        <p:spPr>
          <a:xfrm>
            <a:off x="865593" y="3728951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1 </a:t>
            </a:r>
            <a:r>
              <a:rPr lang="en-US" dirty="0"/>
              <a:t>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B068ACE-0122-F544-9C5B-4DF95C142F35}"/>
              </a:ext>
            </a:extLst>
          </p:cNvPr>
          <p:cNvSpPr/>
          <p:nvPr/>
        </p:nvSpPr>
        <p:spPr>
          <a:xfrm>
            <a:off x="585468" y="5631808"/>
            <a:ext cx="33373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62" name="Right Arrow 61">
            <a:extLst>
              <a:ext uri="{FF2B5EF4-FFF2-40B4-BE49-F238E27FC236}">
                <a16:creationId xmlns:a16="http://schemas.microsoft.com/office/drawing/2014/main" id="{0DFF2C6C-00C7-E54F-BD57-E4527A744C93}"/>
              </a:ext>
            </a:extLst>
          </p:cNvPr>
          <p:cNvSpPr/>
          <p:nvPr/>
        </p:nvSpPr>
        <p:spPr>
          <a:xfrm>
            <a:off x="2400574" y="5762614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DA033E7-6424-7046-8E07-8C497D262C48}"/>
              </a:ext>
            </a:extLst>
          </p:cNvPr>
          <p:cNvSpPr/>
          <p:nvPr/>
        </p:nvSpPr>
        <p:spPr>
          <a:xfrm>
            <a:off x="409634" y="6291505"/>
            <a:ext cx="35480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H+1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75" name="Right Arrow 74">
            <a:extLst>
              <a:ext uri="{FF2B5EF4-FFF2-40B4-BE49-F238E27FC236}">
                <a16:creationId xmlns:a16="http://schemas.microsoft.com/office/drawing/2014/main" id="{8FBCE37F-B207-3B42-8444-42C030DB13AD}"/>
              </a:ext>
            </a:extLst>
          </p:cNvPr>
          <p:cNvSpPr/>
          <p:nvPr/>
        </p:nvSpPr>
        <p:spPr>
          <a:xfrm>
            <a:off x="2400574" y="6425893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8D93FF9-4288-3E4D-9F8E-4ED161C5D945}"/>
              </a:ext>
            </a:extLst>
          </p:cNvPr>
          <p:cNvSpPr txBox="1"/>
          <p:nvPr/>
        </p:nvSpPr>
        <p:spPr>
          <a:xfrm>
            <a:off x="201760" y="5998635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EEF691F-1574-4340-90A7-E70B6AAC764C}"/>
              </a:ext>
            </a:extLst>
          </p:cNvPr>
          <p:cNvSpPr txBox="1"/>
          <p:nvPr/>
        </p:nvSpPr>
        <p:spPr>
          <a:xfrm>
            <a:off x="1518708" y="4870677"/>
            <a:ext cx="33373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i="0" u="none" strike="noStrike" dirty="0">
                <a:solidFill>
                  <a:srgbClr val="333333"/>
                </a:solidFill>
                <a:effectLst/>
              </a:rPr>
              <a:t>(ACC) + (RRRR) + (</a:t>
            </a:r>
            <a:r>
              <a:rPr lang="en-GB" i="0" u="none" strike="noStrike">
                <a:solidFill>
                  <a:srgbClr val="333333"/>
                </a:solidFill>
                <a:effectLst/>
              </a:rPr>
              <a:t>CY)         </a:t>
            </a:r>
            <a:r>
              <a:rPr lang="en-GB" i="0" u="none" strike="noStrike" dirty="0">
                <a:solidFill>
                  <a:srgbClr val="333333"/>
                </a:solidFill>
                <a:effectLst/>
              </a:rPr>
              <a:t>ACC, CY</a:t>
            </a:r>
            <a:endParaRPr lang="en-US" dirty="0"/>
          </a:p>
        </p:txBody>
      </p:sp>
      <p:sp>
        <p:nvSpPr>
          <p:cNvPr id="77" name="Right Arrow 76">
            <a:extLst>
              <a:ext uri="{FF2B5EF4-FFF2-40B4-BE49-F238E27FC236}">
                <a16:creationId xmlns:a16="http://schemas.microsoft.com/office/drawing/2014/main" id="{66EF0F50-7EA4-8A43-8221-9B6ECD9C61F3}"/>
              </a:ext>
            </a:extLst>
          </p:cNvPr>
          <p:cNvSpPr/>
          <p:nvPr/>
        </p:nvSpPr>
        <p:spPr>
          <a:xfrm>
            <a:off x="3637100" y="4983726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E32C51D-2047-1741-9F37-2FC461EBB0F5}"/>
              </a:ext>
            </a:extLst>
          </p:cNvPr>
          <p:cNvCxnSpPr>
            <a:cxnSpLocks/>
          </p:cNvCxnSpPr>
          <p:nvPr/>
        </p:nvCxnSpPr>
        <p:spPr>
          <a:xfrm>
            <a:off x="2371972" y="4907621"/>
            <a:ext cx="582771" cy="0"/>
          </a:xfrm>
          <a:prstGeom prst="line">
            <a:avLst/>
          </a:prstGeom>
          <a:noFill/>
          <a:ln w="19050">
            <a:solidFill>
              <a:schemeClr val="tx1"/>
            </a:solidFill>
          </a:ln>
        </p:spPr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0180C112-0B3C-6E4B-847C-357EEBF30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336" y="253989"/>
            <a:ext cx="3429000" cy="495300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4E56AA85-4D2F-ED49-8D7C-E487F313922F}"/>
              </a:ext>
            </a:extLst>
          </p:cNvPr>
          <p:cNvSpPr txBox="1"/>
          <p:nvPr/>
        </p:nvSpPr>
        <p:spPr>
          <a:xfrm>
            <a:off x="3048000" y="320969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(ACC) --&gt; MS0</a:t>
            </a:r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44FB9AD-420E-3E45-8D8E-570CDF153468}"/>
              </a:ext>
            </a:extLst>
          </p:cNvPr>
          <p:cNvSpPr txBox="1"/>
          <p:nvPr/>
        </p:nvSpPr>
        <p:spPr>
          <a:xfrm>
            <a:off x="2954744" y="4006751"/>
            <a:ext cx="15502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i="0" u="none" strike="noStrike" dirty="0">
                <a:solidFill>
                  <a:srgbClr val="333333"/>
                </a:solidFill>
                <a:effectLst/>
              </a:rPr>
              <a:t>(</a:t>
            </a:r>
            <a:r>
              <a:rPr lang="en-GB" i="0" u="none" strike="noStrike">
                <a:solidFill>
                  <a:srgbClr val="333333"/>
                </a:solidFill>
                <a:effectLst/>
              </a:rPr>
              <a:t>ACC)        </a:t>
            </a:r>
            <a:r>
              <a:rPr lang="en-GB" i="0" u="none" strike="noStrike" dirty="0" err="1">
                <a:solidFill>
                  <a:srgbClr val="333333"/>
                </a:solidFill>
                <a:effectLst/>
              </a:rPr>
              <a:t>MSn</a:t>
            </a:r>
            <a:endParaRPr lang="en-US" dirty="0"/>
          </a:p>
        </p:txBody>
      </p:sp>
      <p:sp>
        <p:nvSpPr>
          <p:cNvPr id="60" name="Right Arrow 59">
            <a:extLst>
              <a:ext uri="{FF2B5EF4-FFF2-40B4-BE49-F238E27FC236}">
                <a16:creationId xmlns:a16="http://schemas.microsoft.com/office/drawing/2014/main" id="{5BF929CE-F2C8-0B4B-91C9-D6BC1765944A}"/>
              </a:ext>
            </a:extLst>
          </p:cNvPr>
          <p:cNvSpPr/>
          <p:nvPr/>
        </p:nvSpPr>
        <p:spPr>
          <a:xfrm>
            <a:off x="3615888" y="4126544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5BAF370-D275-E343-B263-7D3CF36E8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8309" y="6322640"/>
            <a:ext cx="1651000" cy="508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6D51F24-1826-F646-ADD7-D4DF3AAA1A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4392" y="4573870"/>
            <a:ext cx="1663700" cy="508000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EA367CFE-2B76-FA4C-96FD-5331A3755F1D}"/>
              </a:ext>
            </a:extLst>
          </p:cNvPr>
          <p:cNvSpPr txBox="1"/>
          <p:nvPr/>
        </p:nvSpPr>
        <p:spPr>
          <a:xfrm>
            <a:off x="2939840" y="6693452"/>
            <a:ext cx="62034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(RRRR) --&gt; ACC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4416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08765087-4529-9243-853B-1B6B298A34E0}"/>
              </a:ext>
            </a:extLst>
          </p:cNvPr>
          <p:cNvGrpSpPr/>
          <p:nvPr/>
        </p:nvGrpSpPr>
        <p:grpSpPr>
          <a:xfrm>
            <a:off x="5515784" y="1095763"/>
            <a:ext cx="6010343" cy="5177073"/>
            <a:chOff x="1940212" y="1175903"/>
            <a:chExt cx="6010343" cy="5177073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4B70F0F0-CF3F-6644-8E03-27DEB174A36B}"/>
                </a:ext>
              </a:extLst>
            </p:cNvPr>
            <p:cNvGrpSpPr/>
            <p:nvPr/>
          </p:nvGrpSpPr>
          <p:grpSpPr>
            <a:xfrm>
              <a:off x="1940212" y="1175903"/>
              <a:ext cx="5348862" cy="5177073"/>
              <a:chOff x="1940212" y="1175903"/>
              <a:chExt cx="5348862" cy="5177073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D84A29CC-BACE-BB49-9446-1B030AEBDC91}"/>
                  </a:ext>
                </a:extLst>
              </p:cNvPr>
              <p:cNvGrpSpPr/>
              <p:nvPr/>
            </p:nvGrpSpPr>
            <p:grpSpPr>
              <a:xfrm>
                <a:off x="2731675" y="1175903"/>
                <a:ext cx="3524531" cy="5177073"/>
                <a:chOff x="404112" y="1135836"/>
                <a:chExt cx="3524531" cy="5177073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160BD7D1-5ABA-114C-A0AF-CB603648744F}"/>
                    </a:ext>
                  </a:extLst>
                </p:cNvPr>
                <p:cNvGrpSpPr/>
                <p:nvPr/>
              </p:nvGrpSpPr>
              <p:grpSpPr>
                <a:xfrm>
                  <a:off x="1659953" y="1135836"/>
                  <a:ext cx="2268690" cy="5177073"/>
                  <a:chOff x="2854908" y="1095769"/>
                  <a:chExt cx="2268690" cy="5177073"/>
                </a:xfrm>
              </p:grpSpPr>
              <p:grpSp>
                <p:nvGrpSpPr>
                  <p:cNvPr id="13" name="Group 12">
                    <a:extLst>
                      <a:ext uri="{FF2B5EF4-FFF2-40B4-BE49-F238E27FC236}">
                        <a16:creationId xmlns:a16="http://schemas.microsoft.com/office/drawing/2014/main" id="{156CF6C1-0BC1-384B-ADD6-0D3C772902F5}"/>
                      </a:ext>
                    </a:extLst>
                  </p:cNvPr>
                  <p:cNvGrpSpPr/>
                  <p:nvPr/>
                </p:nvGrpSpPr>
                <p:grpSpPr>
                  <a:xfrm>
                    <a:off x="2854908" y="1095769"/>
                    <a:ext cx="2268690" cy="5177073"/>
                    <a:chOff x="2854908" y="1095769"/>
                    <a:chExt cx="2268690" cy="5177073"/>
                  </a:xfrm>
                </p:grpSpPr>
                <p:sp>
                  <p:nvSpPr>
                    <p:cNvPr id="4" name="Rectangle 3">
                      <a:extLst>
                        <a:ext uri="{FF2B5EF4-FFF2-40B4-BE49-F238E27FC236}">
                          <a16:creationId xmlns:a16="http://schemas.microsoft.com/office/drawing/2014/main" id="{162A526B-682F-264E-9D85-EEBA426C81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7189" y="1402772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" name="Rectangle 5">
                      <a:extLst>
                        <a:ext uri="{FF2B5EF4-FFF2-40B4-BE49-F238E27FC236}">
                          <a16:creationId xmlns:a16="http://schemas.microsoft.com/office/drawing/2014/main" id="{42F487B7-CA62-B74D-9C7C-62D9165D2E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7189" y="2000044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" name="Rectangle 6">
                      <a:extLst>
                        <a:ext uri="{FF2B5EF4-FFF2-40B4-BE49-F238E27FC236}">
                          <a16:creationId xmlns:a16="http://schemas.microsoft.com/office/drawing/2014/main" id="{1A4B9C2C-8D3D-C045-A3A2-E36A31BC78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705" y="2560741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" name="Rectangle 7">
                      <a:extLst>
                        <a:ext uri="{FF2B5EF4-FFF2-40B4-BE49-F238E27FC236}">
                          <a16:creationId xmlns:a16="http://schemas.microsoft.com/office/drawing/2014/main" id="{884185DB-77B5-4144-B793-709ADF81C0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705" y="3158013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" name="Rectangle 8">
                      <a:extLst>
                        <a:ext uri="{FF2B5EF4-FFF2-40B4-BE49-F238E27FC236}">
                          <a16:creationId xmlns:a16="http://schemas.microsoft.com/office/drawing/2014/main" id="{7156B845-3269-7747-BB69-B99BB762D0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705" y="3699817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" name="Rectangle 9">
                      <a:extLst>
                        <a:ext uri="{FF2B5EF4-FFF2-40B4-BE49-F238E27FC236}">
                          <a16:creationId xmlns:a16="http://schemas.microsoft.com/office/drawing/2014/main" id="{FB085937-9E2E-1041-AA75-20D3C9E340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705" y="4297089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1" name="Rectangle 10">
                      <a:extLst>
                        <a:ext uri="{FF2B5EF4-FFF2-40B4-BE49-F238E27FC236}">
                          <a16:creationId xmlns:a16="http://schemas.microsoft.com/office/drawing/2014/main" id="{79C92C71-2C35-9E43-A348-E712BC7DBF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7189" y="4846791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2" name="Rectangle 11">
                      <a:extLst>
                        <a:ext uri="{FF2B5EF4-FFF2-40B4-BE49-F238E27FC236}">
                          <a16:creationId xmlns:a16="http://schemas.microsoft.com/office/drawing/2014/main" id="{419CB047-D3BA-C443-BF66-8CBF12A88B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7189" y="5444063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" name="TextBox 4">
                      <a:extLst>
                        <a:ext uri="{FF2B5EF4-FFF2-40B4-BE49-F238E27FC236}">
                          <a16:creationId xmlns:a16="http://schemas.microsoft.com/office/drawing/2014/main" id="{F74D46F4-EA6F-C54B-AF82-844633E6F89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8661" y="5444063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16</a:t>
                      </a:r>
                      <a:endParaRPr lang="en-US" dirty="0"/>
                    </a:p>
                  </p:txBody>
                </p:sp>
                <p:sp>
                  <p:nvSpPr>
                    <p:cNvPr id="14" name="TextBox 13">
                      <a:extLst>
                        <a:ext uri="{FF2B5EF4-FFF2-40B4-BE49-F238E27FC236}">
                          <a16:creationId xmlns:a16="http://schemas.microsoft.com/office/drawing/2014/main" id="{377E9EA6-4298-B044-B3A2-1DC7850E023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8661" y="4838374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15</a:t>
                      </a:r>
                      <a:endParaRPr lang="en-US" dirty="0"/>
                    </a:p>
                  </p:txBody>
                </p:sp>
                <p:sp>
                  <p:nvSpPr>
                    <p:cNvPr id="15" name="TextBox 14">
                      <a:extLst>
                        <a:ext uri="{FF2B5EF4-FFF2-40B4-BE49-F238E27FC236}">
                          <a16:creationId xmlns:a16="http://schemas.microsoft.com/office/drawing/2014/main" id="{A6583B3D-8765-4D4D-AD74-534A853BE42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8661" y="4276593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14</a:t>
                      </a:r>
                      <a:endParaRPr lang="en-US" dirty="0"/>
                    </a:p>
                  </p:txBody>
                </p:sp>
                <p:sp>
                  <p:nvSpPr>
                    <p:cNvPr id="16" name="TextBox 15">
                      <a:extLst>
                        <a:ext uri="{FF2B5EF4-FFF2-40B4-BE49-F238E27FC236}">
                          <a16:creationId xmlns:a16="http://schemas.microsoft.com/office/drawing/2014/main" id="{40EFBFB4-192E-984B-9586-ECD1701806B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8661" y="3670904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13</a:t>
                      </a:r>
                      <a:endParaRPr lang="en-US" dirty="0"/>
                    </a:p>
                  </p:txBody>
                </p:sp>
                <p:sp>
                  <p:nvSpPr>
                    <p:cNvPr id="17" name="TextBox 16">
                      <a:extLst>
                        <a:ext uri="{FF2B5EF4-FFF2-40B4-BE49-F238E27FC236}">
                          <a16:creationId xmlns:a16="http://schemas.microsoft.com/office/drawing/2014/main" id="{C0A34CBC-4865-DF49-A0D7-FC369650FBD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4909" y="3147622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12</a:t>
                      </a:r>
                      <a:endParaRPr lang="en-US" dirty="0"/>
                    </a:p>
                  </p:txBody>
                </p:sp>
                <p:sp>
                  <p:nvSpPr>
                    <p:cNvPr id="18" name="TextBox 17">
                      <a:extLst>
                        <a:ext uri="{FF2B5EF4-FFF2-40B4-BE49-F238E27FC236}">
                          <a16:creationId xmlns:a16="http://schemas.microsoft.com/office/drawing/2014/main" id="{574A1F26-3736-EE4F-83B1-E403411FA0D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4909" y="2541933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11</a:t>
                      </a:r>
                      <a:endParaRPr lang="en-US" dirty="0"/>
                    </a:p>
                  </p:txBody>
                </p:sp>
                <p:sp>
                  <p:nvSpPr>
                    <p:cNvPr id="19" name="TextBox 18">
                      <a:extLst>
                        <a:ext uri="{FF2B5EF4-FFF2-40B4-BE49-F238E27FC236}">
                          <a16:creationId xmlns:a16="http://schemas.microsoft.com/office/drawing/2014/main" id="{5CC245CA-59BC-FF4A-B6CB-0716E4E294D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4909" y="1980152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10</a:t>
                      </a:r>
                      <a:endParaRPr lang="en-US" dirty="0"/>
                    </a:p>
                  </p:txBody>
                </p:sp>
                <p:sp>
                  <p:nvSpPr>
                    <p:cNvPr id="20" name="TextBox 19">
                      <a:extLst>
                        <a:ext uri="{FF2B5EF4-FFF2-40B4-BE49-F238E27FC236}">
                          <a16:creationId xmlns:a16="http://schemas.microsoft.com/office/drawing/2014/main" id="{C1826819-9435-5441-B2FC-E04867D1F76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4908" y="1374463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9</a:t>
                      </a:r>
                    </a:p>
                  </p:txBody>
                </p:sp>
                <p:sp>
                  <p:nvSpPr>
                    <p:cNvPr id="21" name="TextBox 20">
                      <a:extLst>
                        <a:ext uri="{FF2B5EF4-FFF2-40B4-BE49-F238E27FC236}">
                          <a16:creationId xmlns:a16="http://schemas.microsoft.com/office/drawing/2014/main" id="{70B56535-3F22-7949-94C2-70D9718AAB8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36925" y="1374462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8</a:t>
                      </a:r>
                    </a:p>
                  </p:txBody>
                </p:sp>
                <p:sp>
                  <p:nvSpPr>
                    <p:cNvPr id="22" name="TextBox 21">
                      <a:extLst>
                        <a:ext uri="{FF2B5EF4-FFF2-40B4-BE49-F238E27FC236}">
                          <a16:creationId xmlns:a16="http://schemas.microsoft.com/office/drawing/2014/main" id="{E5758700-864D-AC44-9815-3EA5B2D7006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36925" y="1982675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7</a:t>
                      </a:r>
                    </a:p>
                  </p:txBody>
                </p:sp>
                <p:sp>
                  <p:nvSpPr>
                    <p:cNvPr id="23" name="TextBox 22">
                      <a:extLst>
                        <a:ext uri="{FF2B5EF4-FFF2-40B4-BE49-F238E27FC236}">
                          <a16:creationId xmlns:a16="http://schemas.microsoft.com/office/drawing/2014/main" id="{ED3EBAE8-DB35-9A43-8256-7CC2691DB09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49805" y="2555226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6</a:t>
                      </a:r>
                    </a:p>
                  </p:txBody>
                </p:sp>
                <p:sp>
                  <p:nvSpPr>
                    <p:cNvPr id="24" name="TextBox 23">
                      <a:extLst>
                        <a:ext uri="{FF2B5EF4-FFF2-40B4-BE49-F238E27FC236}">
                          <a16:creationId xmlns:a16="http://schemas.microsoft.com/office/drawing/2014/main" id="{F482B356-4C8A-5944-9E50-6334C6337F2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49805" y="3132755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5</a:t>
                      </a:r>
                    </a:p>
                  </p:txBody>
                </p:sp>
                <p:sp>
                  <p:nvSpPr>
                    <p:cNvPr id="25" name="TextBox 24">
                      <a:extLst>
                        <a:ext uri="{FF2B5EF4-FFF2-40B4-BE49-F238E27FC236}">
                          <a16:creationId xmlns:a16="http://schemas.microsoft.com/office/drawing/2014/main" id="{ED90DD4C-3B06-D840-9D5B-0A7AC35468B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43310" y="3679468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</a:p>
                  </p:txBody>
                </p:sp>
                <p:sp>
                  <p:nvSpPr>
                    <p:cNvPr id="26" name="TextBox 25">
                      <a:extLst>
                        <a:ext uri="{FF2B5EF4-FFF2-40B4-BE49-F238E27FC236}">
                          <a16:creationId xmlns:a16="http://schemas.microsoft.com/office/drawing/2014/main" id="{ED5AE710-FDE2-C841-A0B2-FCCD1C2616B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43310" y="4287681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</a:p>
                  </p:txBody>
                </p:sp>
                <p:sp>
                  <p:nvSpPr>
                    <p:cNvPr id="27" name="TextBox 26">
                      <a:extLst>
                        <a:ext uri="{FF2B5EF4-FFF2-40B4-BE49-F238E27FC236}">
                          <a16:creationId xmlns:a16="http://schemas.microsoft.com/office/drawing/2014/main" id="{0132DDA6-D48E-B948-8A62-016AA473EF9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56190" y="4860232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</a:p>
                  </p:txBody>
                </p:sp>
                <p:sp>
                  <p:nvSpPr>
                    <p:cNvPr id="28" name="TextBox 27">
                      <a:extLst>
                        <a:ext uri="{FF2B5EF4-FFF2-40B4-BE49-F238E27FC236}">
                          <a16:creationId xmlns:a16="http://schemas.microsoft.com/office/drawing/2014/main" id="{1AD38BCB-FC59-0240-8BEC-AAB1E6926EC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56190" y="5437761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</a:p>
                  </p:txBody>
                </p:sp>
                <p:sp>
                  <p:nvSpPr>
                    <p:cNvPr id="2" name="Rectangle 1">
                      <a:extLst>
                        <a:ext uri="{FF2B5EF4-FFF2-40B4-BE49-F238E27FC236}">
                          <a16:creationId xmlns:a16="http://schemas.microsoft.com/office/drawing/2014/main" id="{90323245-E493-C744-85FB-20C5733439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97291" y="1095769"/>
                      <a:ext cx="1600794" cy="4947797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" name="Oval 2">
                      <a:extLst>
                        <a:ext uri="{FF2B5EF4-FFF2-40B4-BE49-F238E27FC236}">
                          <a16:creationId xmlns:a16="http://schemas.microsoft.com/office/drawing/2014/main" id="{BB3CA70C-4C58-2D45-B548-43CA1110DD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8728" y="5894424"/>
                      <a:ext cx="378418" cy="378418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p:txBody>
                </p:sp>
              </p:grpSp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DB35441E-F1F7-B948-A70F-16B7905F5C68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3559106" y="3264318"/>
                    <a:ext cx="877163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>
                        <a:solidFill>
                          <a:schemeClr val="bg1"/>
                        </a:solidFill>
                      </a:rPr>
                      <a:t>i4004</a:t>
                    </a:r>
                  </a:p>
                </p:txBody>
              </p:sp>
            </p:grp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DD5650B8-2C5A-D949-A538-B4321861C5AC}"/>
                    </a:ext>
                  </a:extLst>
                </p:cNvPr>
                <p:cNvSpPr txBox="1"/>
                <p:nvPr/>
              </p:nvSpPr>
              <p:spPr>
                <a:xfrm>
                  <a:off x="850196" y="1414529"/>
                  <a:ext cx="70198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Reset</a:t>
                  </a: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83D6930B-BF6D-2346-8676-9D2E82A562BB}"/>
                    </a:ext>
                  </a:extLst>
                </p:cNvPr>
                <p:cNvSpPr txBox="1"/>
                <p:nvPr/>
              </p:nvSpPr>
              <p:spPr>
                <a:xfrm>
                  <a:off x="996262" y="1959096"/>
                  <a:ext cx="55592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Test</a:t>
                  </a:r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F921922E-DEF9-B94F-9513-594575CBB810}"/>
                    </a:ext>
                  </a:extLst>
                </p:cNvPr>
                <p:cNvSpPr txBox="1"/>
                <p:nvPr/>
              </p:nvSpPr>
              <p:spPr>
                <a:xfrm>
                  <a:off x="504139" y="2515101"/>
                  <a:ext cx="104804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CM-ROM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D853606E-3C8C-9B46-A895-539042729362}"/>
                    </a:ext>
                  </a:extLst>
                </p:cNvPr>
                <p:cNvSpPr txBox="1"/>
                <p:nvPr/>
              </p:nvSpPr>
              <p:spPr>
                <a:xfrm>
                  <a:off x="1046916" y="3059668"/>
                  <a:ext cx="50526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V</a:t>
                  </a:r>
                  <a:r>
                    <a:rPr lang="en-US" baseline="-25000" dirty="0"/>
                    <a:t>DD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F680FDA0-4915-4640-B858-0AA74DC34C00}"/>
                    </a:ext>
                  </a:extLst>
                </p:cNvPr>
                <p:cNvSpPr txBox="1"/>
                <p:nvPr/>
              </p:nvSpPr>
              <p:spPr>
                <a:xfrm>
                  <a:off x="404112" y="3677227"/>
                  <a:ext cx="114807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CM-RAM3</a:t>
                  </a: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C95C4066-BFDC-9742-8A47-18106B88EC76}"/>
                    </a:ext>
                  </a:extLst>
                </p:cNvPr>
                <p:cNvSpPr txBox="1"/>
                <p:nvPr/>
              </p:nvSpPr>
              <p:spPr>
                <a:xfrm>
                  <a:off x="404112" y="4266193"/>
                  <a:ext cx="114807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CM-RAM2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80FF1CCB-D146-5E47-AB48-CCDE3FFAB840}"/>
                    </a:ext>
                  </a:extLst>
                </p:cNvPr>
                <p:cNvSpPr txBox="1"/>
                <p:nvPr/>
              </p:nvSpPr>
              <p:spPr>
                <a:xfrm>
                  <a:off x="404112" y="4847663"/>
                  <a:ext cx="114807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CM-RAM1</a:t>
                  </a: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57CBFF0-721D-494D-A3CC-AC0AF1CD18B3}"/>
                    </a:ext>
                  </a:extLst>
                </p:cNvPr>
                <p:cNvSpPr txBox="1"/>
                <p:nvPr/>
              </p:nvSpPr>
              <p:spPr>
                <a:xfrm>
                  <a:off x="404112" y="5418059"/>
                  <a:ext cx="114807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CM-RAM0</a:t>
                  </a:r>
                </a:p>
              </p:txBody>
            </p:sp>
          </p:grpSp>
          <p:sp>
            <p:nvSpPr>
              <p:cNvPr id="43" name="Double Brace 42">
                <a:extLst>
                  <a:ext uri="{FF2B5EF4-FFF2-40B4-BE49-F238E27FC236}">
                    <a16:creationId xmlns:a16="http://schemas.microsoft.com/office/drawing/2014/main" id="{0DAD5FD4-331B-4348-B5C1-F3867B97935A}"/>
                  </a:ext>
                </a:extLst>
              </p:cNvPr>
              <p:cNvSpPr/>
              <p:nvPr/>
            </p:nvSpPr>
            <p:spPr>
              <a:xfrm>
                <a:off x="2614256" y="2557111"/>
                <a:ext cx="2025711" cy="394824"/>
              </a:xfrm>
              <a:prstGeom prst="bracePair">
                <a:avLst>
                  <a:gd name="adj" fmla="val 22622"/>
                </a:avLst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6E8684FC-CB28-5342-A5AE-E41843B470EA}"/>
                  </a:ext>
                </a:extLst>
              </p:cNvPr>
              <p:cNvSpPr txBox="1"/>
              <p:nvPr/>
            </p:nvSpPr>
            <p:spPr>
              <a:xfrm>
                <a:off x="1940212" y="2458271"/>
                <a:ext cx="675185" cy="6001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just"/>
                <a:r>
                  <a:rPr lang="en-US" sz="1100" dirty="0"/>
                  <a:t>Memory</a:t>
                </a:r>
              </a:p>
              <a:p>
                <a:pPr algn="just"/>
                <a:r>
                  <a:rPr lang="en-US" sz="1100" dirty="0"/>
                  <a:t>Control</a:t>
                </a:r>
              </a:p>
              <a:p>
                <a:pPr algn="just"/>
                <a:r>
                  <a:rPr lang="en-US" sz="1100" dirty="0"/>
                  <a:t>Output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48724525-E23B-E147-BF47-0A29CE9374A5}"/>
                  </a:ext>
                </a:extLst>
              </p:cNvPr>
              <p:cNvSpPr txBox="1"/>
              <p:nvPr/>
            </p:nvSpPr>
            <p:spPr>
              <a:xfrm>
                <a:off x="1940212" y="4473398"/>
                <a:ext cx="675185" cy="6001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just"/>
                <a:r>
                  <a:rPr lang="en-US" sz="1100" dirty="0"/>
                  <a:t>Memory</a:t>
                </a:r>
              </a:p>
              <a:p>
                <a:pPr algn="just"/>
                <a:r>
                  <a:rPr lang="en-US" sz="1100" dirty="0"/>
                  <a:t>Control</a:t>
                </a:r>
              </a:p>
              <a:p>
                <a:pPr algn="just"/>
                <a:r>
                  <a:rPr lang="en-US" sz="1100" dirty="0"/>
                  <a:t>Outputs</a:t>
                </a:r>
              </a:p>
            </p:txBody>
          </p:sp>
          <p:sp>
            <p:nvSpPr>
              <p:cNvPr id="47" name="Double Brace 46">
                <a:extLst>
                  <a:ext uri="{FF2B5EF4-FFF2-40B4-BE49-F238E27FC236}">
                    <a16:creationId xmlns:a16="http://schemas.microsoft.com/office/drawing/2014/main" id="{B92355B1-C777-3340-BF54-A8CDB40B8A13}"/>
                  </a:ext>
                </a:extLst>
              </p:cNvPr>
              <p:cNvSpPr/>
              <p:nvPr/>
            </p:nvSpPr>
            <p:spPr>
              <a:xfrm>
                <a:off x="2529110" y="3758700"/>
                <a:ext cx="4759964" cy="2066971"/>
              </a:xfrm>
              <a:prstGeom prst="bracePair">
                <a:avLst/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6BCD0F3-52C2-2645-BE46-E75F33B0CEEE}"/>
                </a:ext>
              </a:extLst>
            </p:cNvPr>
            <p:cNvSpPr txBox="1"/>
            <p:nvPr/>
          </p:nvSpPr>
          <p:spPr>
            <a:xfrm>
              <a:off x="6516664" y="3193295"/>
              <a:ext cx="4558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</a:t>
              </a:r>
              <a:r>
                <a:rPr lang="en-US" baseline="-25000" dirty="0"/>
                <a:t>SS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BC3687A-C0F0-2941-B5CD-E34BA8D61228}"/>
                </a:ext>
              </a:extLst>
            </p:cNvPr>
            <p:cNvSpPr txBox="1"/>
            <p:nvPr/>
          </p:nvSpPr>
          <p:spPr>
            <a:xfrm>
              <a:off x="6480121" y="2591289"/>
              <a:ext cx="12442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Clk</a:t>
              </a:r>
              <a:r>
                <a:rPr lang="en-US" dirty="0"/>
                <a:t> Phase 1</a:t>
              </a:r>
              <a:endParaRPr lang="en-US" baseline="-2500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566F70D-EA9A-0740-80E1-366913FF3AB0}"/>
                </a:ext>
              </a:extLst>
            </p:cNvPr>
            <p:cNvSpPr txBox="1"/>
            <p:nvPr/>
          </p:nvSpPr>
          <p:spPr>
            <a:xfrm>
              <a:off x="6475046" y="2060286"/>
              <a:ext cx="12442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Clk</a:t>
              </a:r>
              <a:r>
                <a:rPr lang="en-US" dirty="0"/>
                <a:t> Phase 2</a:t>
              </a:r>
              <a:endParaRPr lang="en-US" baseline="-25000" dirty="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B7987C9-7AA3-E241-ADF5-EF92189810CC}"/>
                </a:ext>
              </a:extLst>
            </p:cNvPr>
            <p:cNvSpPr txBox="1"/>
            <p:nvPr/>
          </p:nvSpPr>
          <p:spPr>
            <a:xfrm>
              <a:off x="6475046" y="1453462"/>
              <a:ext cx="10330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Sync-Out</a:t>
              </a:r>
              <a:endParaRPr lang="en-US" baseline="-250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EE809C1-1E01-0448-90C0-B924FBC2AA1E}"/>
                </a:ext>
              </a:extLst>
            </p:cNvPr>
            <p:cNvSpPr txBox="1"/>
            <p:nvPr/>
          </p:nvSpPr>
          <p:spPr>
            <a:xfrm>
              <a:off x="6512256" y="3698047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D3</a:t>
              </a:r>
              <a:endParaRPr lang="en-US" baseline="-25000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6438E7C-9D05-914C-8753-FB8A00471470}"/>
                </a:ext>
              </a:extLst>
            </p:cNvPr>
            <p:cNvSpPr txBox="1"/>
            <p:nvPr/>
          </p:nvSpPr>
          <p:spPr>
            <a:xfrm>
              <a:off x="6480667" y="4288732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D2</a:t>
              </a:r>
              <a:endParaRPr lang="en-US" baseline="-25000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086D043-5AD7-6544-83B7-A5C039D51449}"/>
                </a:ext>
              </a:extLst>
            </p:cNvPr>
            <p:cNvSpPr txBox="1"/>
            <p:nvPr/>
          </p:nvSpPr>
          <p:spPr>
            <a:xfrm>
              <a:off x="6464079" y="4945778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D1</a:t>
              </a:r>
              <a:endParaRPr lang="en-US" baseline="-25000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3ECCEFF-15CB-794B-B8F4-DF0A1B64D8E1}"/>
                </a:ext>
              </a:extLst>
            </p:cNvPr>
            <p:cNvSpPr txBox="1"/>
            <p:nvPr/>
          </p:nvSpPr>
          <p:spPr>
            <a:xfrm>
              <a:off x="6432490" y="5536463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D0</a:t>
              </a:r>
              <a:endParaRPr lang="en-US" baseline="-25000" dirty="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4415EAE-DA0E-ED41-8ED0-C903A6DD0487}"/>
                </a:ext>
              </a:extLst>
            </p:cNvPr>
            <p:cNvSpPr txBox="1"/>
            <p:nvPr/>
          </p:nvSpPr>
          <p:spPr>
            <a:xfrm>
              <a:off x="7498187" y="4530280"/>
              <a:ext cx="452368" cy="600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Data</a:t>
              </a:r>
            </a:p>
            <a:p>
              <a:pPr algn="ctr"/>
              <a:r>
                <a:rPr lang="en-US" sz="1100" dirty="0"/>
                <a:t>Bus</a:t>
              </a:r>
            </a:p>
            <a:p>
              <a:pPr algn="ctr"/>
              <a:r>
                <a:rPr lang="en-US" sz="1100" dirty="0"/>
                <a:t>I/O</a:t>
              </a: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ABA3A625-0C6C-DF45-A0F3-63A698A384F4}"/>
              </a:ext>
            </a:extLst>
          </p:cNvPr>
          <p:cNvGrpSpPr/>
          <p:nvPr/>
        </p:nvGrpSpPr>
        <p:grpSpPr>
          <a:xfrm>
            <a:off x="1610385" y="3468428"/>
            <a:ext cx="1361223" cy="3541071"/>
            <a:chOff x="8362051" y="1084130"/>
            <a:chExt cx="1361223" cy="3541071"/>
          </a:xfrm>
        </p:grpSpPr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43D98BBB-0473-F445-907C-65A08B8A1A58}"/>
                </a:ext>
              </a:extLst>
            </p:cNvPr>
            <p:cNvGrpSpPr/>
            <p:nvPr/>
          </p:nvGrpSpPr>
          <p:grpSpPr>
            <a:xfrm>
              <a:off x="8362051" y="1480950"/>
              <a:ext cx="1361223" cy="2695959"/>
              <a:chOff x="8362051" y="1480950"/>
              <a:chExt cx="1361223" cy="2695959"/>
            </a:xfrm>
          </p:grpSpPr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5E4ED677-F1E0-0341-9124-0EF8842C1955}"/>
                  </a:ext>
                </a:extLst>
              </p:cNvPr>
              <p:cNvSpPr/>
              <p:nvPr/>
            </p:nvSpPr>
            <p:spPr>
              <a:xfrm>
                <a:off x="8780318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D40E30CE-72D9-6946-9F62-6EFBD543E6F6}"/>
                  </a:ext>
                </a:extLst>
              </p:cNvPr>
              <p:cNvSpPr/>
              <p:nvPr/>
            </p:nvSpPr>
            <p:spPr>
              <a:xfrm>
                <a:off x="8780317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4C696AC0-BF99-CA4F-A1BB-3F3C0BCD3029}"/>
                  </a:ext>
                </a:extLst>
              </p:cNvPr>
              <p:cNvSpPr/>
              <p:nvPr/>
            </p:nvSpPr>
            <p:spPr>
              <a:xfrm>
                <a:off x="9109862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37B23E8E-8133-FC49-B774-B1E603DF366A}"/>
                  </a:ext>
                </a:extLst>
              </p:cNvPr>
              <p:cNvSpPr/>
              <p:nvPr/>
            </p:nvSpPr>
            <p:spPr>
              <a:xfrm>
                <a:off x="9109861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56C4E8F-262D-E54E-BDB3-0D57F7FBE3C1}"/>
                  </a:ext>
                </a:extLst>
              </p:cNvPr>
              <p:cNvSpPr txBox="1"/>
              <p:nvPr/>
            </p:nvSpPr>
            <p:spPr>
              <a:xfrm>
                <a:off x="9421588" y="3786454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F9AD7BAA-68AB-214A-B22D-67ADC84FA778}"/>
                  </a:ext>
                </a:extLst>
              </p:cNvPr>
              <p:cNvSpPr txBox="1"/>
              <p:nvPr/>
            </p:nvSpPr>
            <p:spPr>
              <a:xfrm>
                <a:off x="9421587" y="347683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176B92AA-41F3-144C-8884-A3970AABF858}"/>
                  </a:ext>
                </a:extLst>
              </p:cNvPr>
              <p:cNvSpPr txBox="1"/>
              <p:nvPr/>
            </p:nvSpPr>
            <p:spPr>
              <a:xfrm>
                <a:off x="8362051" y="380757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16</a:t>
                </a: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1D0AEC00-696F-C941-A7CE-F4FAC90FDE11}"/>
                  </a:ext>
                </a:extLst>
              </p:cNvPr>
              <p:cNvSpPr txBox="1"/>
              <p:nvPr/>
            </p:nvSpPr>
            <p:spPr>
              <a:xfrm>
                <a:off x="8367432" y="3465101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15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CF512852-94C6-7F4F-B80B-A31338D6CCFB}"/>
                  </a:ext>
                </a:extLst>
              </p:cNvPr>
              <p:cNvSpPr/>
              <p:nvPr/>
            </p:nvSpPr>
            <p:spPr>
              <a:xfrm>
                <a:off x="8780318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0118EFA2-976B-C447-B038-DAB8A436B243}"/>
                  </a:ext>
                </a:extLst>
              </p:cNvPr>
              <p:cNvSpPr/>
              <p:nvPr/>
            </p:nvSpPr>
            <p:spPr>
              <a:xfrm>
                <a:off x="8780317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16AF76CE-2B1C-CB4D-8768-A3B592A6F8F5}"/>
                  </a:ext>
                </a:extLst>
              </p:cNvPr>
              <p:cNvSpPr/>
              <p:nvPr/>
            </p:nvSpPr>
            <p:spPr>
              <a:xfrm>
                <a:off x="9109862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DABA1D17-CE26-EC48-9517-67446AAA333A}"/>
                  </a:ext>
                </a:extLst>
              </p:cNvPr>
              <p:cNvSpPr/>
              <p:nvPr/>
            </p:nvSpPr>
            <p:spPr>
              <a:xfrm>
                <a:off x="9109861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B3783C10-8A33-1C48-AA63-C8328058D465}"/>
                  </a:ext>
                </a:extLst>
              </p:cNvPr>
              <p:cNvSpPr txBox="1"/>
              <p:nvPr/>
            </p:nvSpPr>
            <p:spPr>
              <a:xfrm>
                <a:off x="9421588" y="31232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261F1B69-40CD-3342-B632-CAABB5032157}"/>
                  </a:ext>
                </a:extLst>
              </p:cNvPr>
              <p:cNvSpPr txBox="1"/>
              <p:nvPr/>
            </p:nvSpPr>
            <p:spPr>
              <a:xfrm>
                <a:off x="9421587" y="2813611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D22B94C4-6E34-524D-823B-095228DF5CC3}"/>
                  </a:ext>
                </a:extLst>
              </p:cNvPr>
              <p:cNvSpPr txBox="1"/>
              <p:nvPr/>
            </p:nvSpPr>
            <p:spPr>
              <a:xfrm>
                <a:off x="8362051" y="3144358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14</a:t>
                </a: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85D3FBA8-B06D-2540-A2D4-A60504DFA663}"/>
                  </a:ext>
                </a:extLst>
              </p:cNvPr>
              <p:cNvSpPr txBox="1"/>
              <p:nvPr/>
            </p:nvSpPr>
            <p:spPr>
              <a:xfrm>
                <a:off x="8367432" y="280188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13</a:t>
                </a: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40389188-F3CB-EC43-AD72-297A60064596}"/>
                  </a:ext>
                </a:extLst>
              </p:cNvPr>
              <p:cNvSpPr/>
              <p:nvPr/>
            </p:nvSpPr>
            <p:spPr>
              <a:xfrm>
                <a:off x="8780318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E1D7198F-C213-F64B-964F-4A1B246E073E}"/>
                  </a:ext>
                </a:extLst>
              </p:cNvPr>
              <p:cNvSpPr/>
              <p:nvPr/>
            </p:nvSpPr>
            <p:spPr>
              <a:xfrm>
                <a:off x="8780317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AC4C1F42-FA8E-FE44-95DC-B726ACAF003E}"/>
                  </a:ext>
                </a:extLst>
              </p:cNvPr>
              <p:cNvSpPr/>
              <p:nvPr/>
            </p:nvSpPr>
            <p:spPr>
              <a:xfrm>
                <a:off x="9109862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124793A6-C533-4E4D-BB7C-49C21ED88935}"/>
                  </a:ext>
                </a:extLst>
              </p:cNvPr>
              <p:cNvSpPr/>
              <p:nvPr/>
            </p:nvSpPr>
            <p:spPr>
              <a:xfrm>
                <a:off x="9109861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EB6FCBAC-C0CF-D64E-A671-3F011F939C22}"/>
                  </a:ext>
                </a:extLst>
              </p:cNvPr>
              <p:cNvSpPr txBox="1"/>
              <p:nvPr/>
            </p:nvSpPr>
            <p:spPr>
              <a:xfrm>
                <a:off x="9421588" y="246552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F3D0C314-28A6-AD45-87F9-18931A20EB2F}"/>
                  </a:ext>
                </a:extLst>
              </p:cNvPr>
              <p:cNvSpPr txBox="1"/>
              <p:nvPr/>
            </p:nvSpPr>
            <p:spPr>
              <a:xfrm>
                <a:off x="9421587" y="2155898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6</a:t>
                </a:r>
              </a:p>
            </p:txBody>
          </p: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64569688-E980-894B-A885-06A334DBCB60}"/>
                  </a:ext>
                </a:extLst>
              </p:cNvPr>
              <p:cNvSpPr txBox="1"/>
              <p:nvPr/>
            </p:nvSpPr>
            <p:spPr>
              <a:xfrm>
                <a:off x="8362051" y="248664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12</a:t>
                </a: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8F558DB5-D009-0D4C-9956-E006C964BAB9}"/>
                  </a:ext>
                </a:extLst>
              </p:cNvPr>
              <p:cNvSpPr txBox="1"/>
              <p:nvPr/>
            </p:nvSpPr>
            <p:spPr>
              <a:xfrm>
                <a:off x="8367432" y="2144169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11</a:t>
                </a:r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4BA1D58A-2F7C-684F-9CE9-6982A69D8636}"/>
                  </a:ext>
                </a:extLst>
              </p:cNvPr>
              <p:cNvSpPr/>
              <p:nvPr/>
            </p:nvSpPr>
            <p:spPr>
              <a:xfrm>
                <a:off x="8780318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0B0BC219-AB56-414E-A48A-C9EC33904CF4}"/>
                  </a:ext>
                </a:extLst>
              </p:cNvPr>
              <p:cNvSpPr/>
              <p:nvPr/>
            </p:nvSpPr>
            <p:spPr>
              <a:xfrm>
                <a:off x="8780317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1EF19B71-DEDD-DB4E-887E-4291F42DECF0}"/>
                  </a:ext>
                </a:extLst>
              </p:cNvPr>
              <p:cNvSpPr/>
              <p:nvPr/>
            </p:nvSpPr>
            <p:spPr>
              <a:xfrm>
                <a:off x="9109862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3DC3FE65-2063-454B-8D07-B83AC735BBDD}"/>
                  </a:ext>
                </a:extLst>
              </p:cNvPr>
              <p:cNvSpPr/>
              <p:nvPr/>
            </p:nvSpPr>
            <p:spPr>
              <a:xfrm>
                <a:off x="9109861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2E177FD8-7665-DD45-946B-95A069C9E57F}"/>
                  </a:ext>
                </a:extLst>
              </p:cNvPr>
              <p:cNvSpPr txBox="1"/>
              <p:nvPr/>
            </p:nvSpPr>
            <p:spPr>
              <a:xfrm>
                <a:off x="9421588" y="1802303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13FEF010-B253-9F40-B97A-CB7EC90DF1F0}"/>
                  </a:ext>
                </a:extLst>
              </p:cNvPr>
              <p:cNvSpPr txBox="1"/>
              <p:nvPr/>
            </p:nvSpPr>
            <p:spPr>
              <a:xfrm>
                <a:off x="9421587" y="149267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05D8BC77-CED7-5B49-B380-3351457EFFFF}"/>
                  </a:ext>
                </a:extLst>
              </p:cNvPr>
              <p:cNvSpPr txBox="1"/>
              <p:nvPr/>
            </p:nvSpPr>
            <p:spPr>
              <a:xfrm>
                <a:off x="8362051" y="1823426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01032BBB-F5C6-DE4B-9708-45854162CC29}"/>
                  </a:ext>
                </a:extLst>
              </p:cNvPr>
              <p:cNvSpPr txBox="1"/>
              <p:nvPr/>
            </p:nvSpPr>
            <p:spPr>
              <a:xfrm>
                <a:off x="8367432" y="1480950"/>
                <a:ext cx="3545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 9</a:t>
                </a:r>
              </a:p>
            </p:txBody>
          </p:sp>
        </p:grp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BAC64C0D-F03F-B444-B37D-2B1C93526B08}"/>
                </a:ext>
              </a:extLst>
            </p:cNvPr>
            <p:cNvSpPr txBox="1"/>
            <p:nvPr/>
          </p:nvSpPr>
          <p:spPr>
            <a:xfrm>
              <a:off x="8780318" y="1084130"/>
              <a:ext cx="6412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PINS</a:t>
              </a:r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DE27145-56E8-5145-8D04-3A9D735C7FF2}"/>
                </a:ext>
              </a:extLst>
            </p:cNvPr>
            <p:cNvSpPr/>
            <p:nvPr/>
          </p:nvSpPr>
          <p:spPr>
            <a:xfrm>
              <a:off x="8936180" y="4046880"/>
              <a:ext cx="378418" cy="3784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CD454EBD-224F-F249-9AEF-F5F571DDA32F}"/>
                </a:ext>
              </a:extLst>
            </p:cNvPr>
            <p:cNvSpPr/>
            <p:nvPr/>
          </p:nvSpPr>
          <p:spPr>
            <a:xfrm>
              <a:off x="8775149" y="4147477"/>
              <a:ext cx="695324" cy="311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0696EB16-EC01-2345-9C49-6D6287E9FA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2861" y="3474969"/>
              <a:ext cx="0" cy="11502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01" name="Table 100">
            <a:extLst>
              <a:ext uri="{FF2B5EF4-FFF2-40B4-BE49-F238E27FC236}">
                <a16:creationId xmlns:a16="http://schemas.microsoft.com/office/drawing/2014/main" id="{FAA944D9-3788-F346-9FBB-9E92166F20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5945674"/>
              </p:ext>
            </p:extLst>
          </p:nvPr>
        </p:nvGraphicFramePr>
        <p:xfrm>
          <a:off x="57566" y="264250"/>
          <a:ext cx="5438480" cy="3185160"/>
        </p:xfrm>
        <a:graphic>
          <a:graphicData uri="http://schemas.openxmlformats.org/drawingml/2006/table">
            <a:tbl>
              <a:tblPr/>
              <a:tblGrid>
                <a:gridCol w="1855456">
                  <a:extLst>
                    <a:ext uri="{9D8B030D-6E8A-4147-A177-3AD203B41FA5}">
                      <a16:colId xmlns:a16="http://schemas.microsoft.com/office/drawing/2014/main" val="760947265"/>
                    </a:ext>
                  </a:extLst>
                </a:gridCol>
                <a:gridCol w="299661">
                  <a:extLst>
                    <a:ext uri="{9D8B030D-6E8A-4147-A177-3AD203B41FA5}">
                      <a16:colId xmlns:a16="http://schemas.microsoft.com/office/drawing/2014/main" val="2101547251"/>
                    </a:ext>
                  </a:extLst>
                </a:gridCol>
                <a:gridCol w="3283363">
                  <a:extLst>
                    <a:ext uri="{9D8B030D-6E8A-4147-A177-3AD203B41FA5}">
                      <a16:colId xmlns:a16="http://schemas.microsoft.com/office/drawing/2014/main" val="925352198"/>
                    </a:ext>
                  </a:extLst>
                </a:gridCol>
              </a:tblGrid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Introduction date: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November 15, 1971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308416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Type: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4-bit microprocessor (8-bit instructions)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52050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Frequency: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500KHz - 740KHz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54527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Technology: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P-channel silicon gate MOS technology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346425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Number of transistors: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 </a:t>
                      </a:r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2,300 (10 microns)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8317589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Addressable Memory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4096x8-bit ROM and 1280x4-bit RAM</a:t>
                      </a:r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9011943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Number of Instructions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45 with a 4 level stack and sixteen 4-bit (or eight 8-bit) registers</a:t>
                      </a:r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3161698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History:</a:t>
                      </a:r>
                      <a:br>
                        <a:rPr lang="en-GB" sz="1100" b="1" dirty="0">
                          <a:latin typeface="+mn-lt"/>
                        </a:rPr>
                      </a:br>
                      <a:br>
                        <a:rPr lang="en-GB" sz="1100" b="1" dirty="0">
                          <a:latin typeface="+mn-lt"/>
                        </a:rPr>
                      </a:br>
                      <a:br>
                        <a:rPr lang="en-GB" sz="1100" b="1" dirty="0">
                          <a:latin typeface="+mn-lt"/>
                        </a:rPr>
                      </a:br>
                      <a:r>
                        <a:rPr lang="en-GB" sz="1100" b="1" dirty="0">
                          <a:latin typeface="+mn-lt"/>
                        </a:rPr>
                        <a:t> 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100" dirty="0"/>
                        <a:t> In 1969 </a:t>
                      </a:r>
                      <a:r>
                        <a:rPr lang="en-GB" sz="1100" dirty="0" err="1"/>
                        <a:t>Busicom</a:t>
                      </a:r>
                      <a:r>
                        <a:rPr lang="en-GB" sz="1100" dirty="0"/>
                        <a:t> asked Intel to design a set of chips to be used in a new high </a:t>
                      </a:r>
                      <a:r>
                        <a:rPr lang="en-GB" sz="1100" dirty="0" err="1"/>
                        <a:t>perfomance</a:t>
                      </a:r>
                      <a:r>
                        <a:rPr lang="en-GB" sz="1100" dirty="0"/>
                        <a:t> calculator.</a:t>
                      </a:r>
                      <a:br>
                        <a:rPr lang="en-GB" sz="1100" dirty="0"/>
                      </a:br>
                      <a:r>
                        <a:rPr lang="en-GB" sz="1100" dirty="0"/>
                        <a:t>Ted Hoff, Federico </a:t>
                      </a:r>
                      <a:r>
                        <a:rPr lang="en-GB" sz="1100" dirty="0" err="1"/>
                        <a:t>Faggin</a:t>
                      </a:r>
                      <a:r>
                        <a:rPr lang="en-GB" sz="1100" dirty="0"/>
                        <a:t> and Stan </a:t>
                      </a:r>
                      <a:r>
                        <a:rPr lang="en-GB" sz="1100" dirty="0" err="1"/>
                        <a:t>Mazor</a:t>
                      </a:r>
                      <a:r>
                        <a:rPr lang="en-GB" sz="1100" dirty="0"/>
                        <a:t> came up with a design that involved a central processing unit, 4004 (CPU)</a:t>
                      </a:r>
                      <a:br>
                        <a:rPr lang="en-GB" sz="1100" dirty="0"/>
                      </a:br>
                      <a:r>
                        <a:rPr lang="en-GB" sz="1100" dirty="0"/>
                        <a:t>a read-only memory, 4001 (ROM) a random access memory, 4002 (RAM) and a shift register, 4003 (I/O).</a:t>
                      </a:r>
                      <a:br>
                        <a:rPr lang="en-GB" sz="1100" dirty="0"/>
                      </a:br>
                      <a:r>
                        <a:rPr lang="en-GB" sz="1100" dirty="0"/>
                        <a:t>The CPU was eventually to be called a microprocessor.</a:t>
                      </a:r>
                      <a:br>
                        <a:rPr lang="en-GB" sz="1100" dirty="0"/>
                      </a:br>
                      <a:r>
                        <a:rPr lang="en-GB" sz="1100" dirty="0"/>
                        <a:t>Later Intel negotiated for a return of the rights for the chips, which had gone to </a:t>
                      </a:r>
                      <a:r>
                        <a:rPr lang="en-GB" sz="1100" dirty="0" err="1"/>
                        <a:t>Busicom</a:t>
                      </a:r>
                      <a:r>
                        <a:rPr lang="en-GB" sz="1100" dirty="0"/>
                        <a:t> in the original contract.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763909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Second source: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National Semiconductors was the only second source to Intel 4004.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1507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78773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4" name="Straight Arrow Connector 463">
            <a:extLst>
              <a:ext uri="{FF2B5EF4-FFF2-40B4-BE49-F238E27FC236}">
                <a16:creationId xmlns:a16="http://schemas.microsoft.com/office/drawing/2014/main" id="{0839B58F-8129-2749-83EA-54C4748CA977}"/>
              </a:ext>
            </a:extLst>
          </p:cNvPr>
          <p:cNvCxnSpPr>
            <a:cxnSpLocks/>
            <a:endCxn id="426" idx="1"/>
          </p:cNvCxnSpPr>
          <p:nvPr/>
        </p:nvCxnSpPr>
        <p:spPr>
          <a:xfrm>
            <a:off x="6555997" y="3658747"/>
            <a:ext cx="411808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ACB8C185-AE58-CB4C-9AE2-74C3D86FB6B5}"/>
              </a:ext>
            </a:extLst>
          </p:cNvPr>
          <p:cNvSpPr/>
          <p:nvPr/>
        </p:nvSpPr>
        <p:spPr>
          <a:xfrm>
            <a:off x="6341743" y="1003732"/>
            <a:ext cx="1792705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TIMING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78467330-0CD6-F846-BB59-A5A3A233AFD2}"/>
              </a:ext>
            </a:extLst>
          </p:cNvPr>
          <p:cNvSpPr/>
          <p:nvPr/>
        </p:nvSpPr>
        <p:spPr>
          <a:xfrm>
            <a:off x="6967805" y="2125687"/>
            <a:ext cx="1217618" cy="88488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INDEX REGISTER</a:t>
            </a:r>
          </a:p>
          <a:p>
            <a:pPr algn="ctr"/>
            <a:r>
              <a:rPr lang="en-US" sz="16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16 X 4 RAM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975E3C5B-AD98-F348-9638-1A96748B4367}"/>
              </a:ext>
            </a:extLst>
          </p:cNvPr>
          <p:cNvSpPr/>
          <p:nvPr/>
        </p:nvSpPr>
        <p:spPr>
          <a:xfrm>
            <a:off x="1740909" y="4663267"/>
            <a:ext cx="812727" cy="164226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612000" rIns="1296000" rtlCol="0" anchor="ctr"/>
          <a:lstStyle/>
          <a:p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DATA</a:t>
            </a:r>
          </a:p>
          <a:p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BUS</a:t>
            </a:r>
          </a:p>
          <a:p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I/O</a:t>
            </a:r>
          </a:p>
          <a:p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BUFFER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EEAFD6E6-0542-C948-B2D3-F04E10FB1A0A}"/>
              </a:ext>
            </a:extLst>
          </p:cNvPr>
          <p:cNvCxnSpPr>
            <a:cxnSpLocks/>
            <a:stCxn id="386" idx="1"/>
            <a:endCxn id="39" idx="3"/>
          </p:cNvCxnSpPr>
          <p:nvPr/>
        </p:nvCxnSpPr>
        <p:spPr>
          <a:xfrm flipH="1" flipV="1">
            <a:off x="8134448" y="1274443"/>
            <a:ext cx="934446" cy="4273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62F0A81D-8465-3B49-8932-A3F7452B6CF6}"/>
              </a:ext>
            </a:extLst>
          </p:cNvPr>
          <p:cNvSpPr/>
          <p:nvPr/>
        </p:nvSpPr>
        <p:spPr>
          <a:xfrm>
            <a:off x="9091606" y="118969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F4396462-9FC3-5848-9964-A10206AB8063}"/>
              </a:ext>
            </a:extLst>
          </p:cNvPr>
          <p:cNvCxnSpPr>
            <a:cxnSpLocks/>
            <a:stCxn id="39" idx="2"/>
          </p:cNvCxnSpPr>
          <p:nvPr/>
        </p:nvCxnSpPr>
        <p:spPr>
          <a:xfrm flipH="1">
            <a:off x="7238095" y="154515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13E21003-8C7C-5647-8A0F-39F069400AE8}"/>
              </a:ext>
            </a:extLst>
          </p:cNvPr>
          <p:cNvCxnSpPr>
            <a:cxnSpLocks/>
          </p:cNvCxnSpPr>
          <p:nvPr/>
        </p:nvCxnSpPr>
        <p:spPr>
          <a:xfrm flipH="1">
            <a:off x="7602990" y="154515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8FA20671-9E68-194D-B289-CAD38C521AE0}"/>
              </a:ext>
            </a:extLst>
          </p:cNvPr>
          <p:cNvCxnSpPr>
            <a:cxnSpLocks/>
          </p:cNvCxnSpPr>
          <p:nvPr/>
        </p:nvCxnSpPr>
        <p:spPr>
          <a:xfrm flipH="1">
            <a:off x="7967884" y="1545152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8B2FE3DE-9E4F-C146-B2BC-FF06BFA15CAA}"/>
              </a:ext>
            </a:extLst>
          </p:cNvPr>
          <p:cNvCxnSpPr>
            <a:cxnSpLocks/>
          </p:cNvCxnSpPr>
          <p:nvPr/>
        </p:nvCxnSpPr>
        <p:spPr>
          <a:xfrm flipH="1">
            <a:off x="6582405" y="154515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2E0D7E15-0977-E74E-A165-D05523C7A714}"/>
              </a:ext>
            </a:extLst>
          </p:cNvPr>
          <p:cNvCxnSpPr>
            <a:cxnSpLocks/>
          </p:cNvCxnSpPr>
          <p:nvPr/>
        </p:nvCxnSpPr>
        <p:spPr>
          <a:xfrm flipH="1">
            <a:off x="6947299" y="1545152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C9BBD98D-1280-BB40-92BB-402CAB99DBF9}"/>
              </a:ext>
            </a:extLst>
          </p:cNvPr>
          <p:cNvCxnSpPr>
            <a:cxnSpLocks/>
            <a:stCxn id="393" idx="2"/>
          </p:cNvCxnSpPr>
          <p:nvPr/>
        </p:nvCxnSpPr>
        <p:spPr>
          <a:xfrm>
            <a:off x="6728626" y="739676"/>
            <a:ext cx="0" cy="27763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Oval 158">
            <a:extLst>
              <a:ext uri="{FF2B5EF4-FFF2-40B4-BE49-F238E27FC236}">
                <a16:creationId xmlns:a16="http://schemas.microsoft.com/office/drawing/2014/main" id="{137C56DA-8B9E-B74C-933A-04C79D1EF991}"/>
              </a:ext>
            </a:extLst>
          </p:cNvPr>
          <p:cNvSpPr/>
          <p:nvPr/>
        </p:nvSpPr>
        <p:spPr>
          <a:xfrm>
            <a:off x="6632883" y="539984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E9712746-9ADD-8349-B9BA-D61CA74985B9}"/>
              </a:ext>
            </a:extLst>
          </p:cNvPr>
          <p:cNvCxnSpPr>
            <a:cxnSpLocks/>
            <a:stCxn id="395" idx="2"/>
          </p:cNvCxnSpPr>
          <p:nvPr/>
        </p:nvCxnSpPr>
        <p:spPr>
          <a:xfrm>
            <a:off x="7724108" y="752118"/>
            <a:ext cx="0" cy="2852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Oval 160">
            <a:extLst>
              <a:ext uri="{FF2B5EF4-FFF2-40B4-BE49-F238E27FC236}">
                <a16:creationId xmlns:a16="http://schemas.microsoft.com/office/drawing/2014/main" id="{5E4BCA31-0778-904E-A3D3-99BB255BB04F}"/>
              </a:ext>
            </a:extLst>
          </p:cNvPr>
          <p:cNvSpPr/>
          <p:nvPr/>
        </p:nvSpPr>
        <p:spPr>
          <a:xfrm>
            <a:off x="7636374" y="552418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14668BF-4E4A-034B-9F1F-5EFD6E071407}"/>
              </a:ext>
            </a:extLst>
          </p:cNvPr>
          <p:cNvSpPr txBox="1"/>
          <p:nvPr/>
        </p:nvSpPr>
        <p:spPr>
          <a:xfrm>
            <a:off x="9241852" y="1089885"/>
            <a:ext cx="672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SYNC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EB5206E-E52B-3243-85C3-3F7023F0E3A3}"/>
              </a:ext>
            </a:extLst>
          </p:cNvPr>
          <p:cNvSpPr txBox="1"/>
          <p:nvPr/>
        </p:nvSpPr>
        <p:spPr>
          <a:xfrm>
            <a:off x="6489722" y="165480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⏀</a:t>
            </a:r>
            <a:r>
              <a:rPr lang="en-US" b="1" baseline="-25000" dirty="0"/>
              <a:t>1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FECE888B-E5B2-E44B-B889-CB5A616C2076}"/>
              </a:ext>
            </a:extLst>
          </p:cNvPr>
          <p:cNvSpPr txBox="1"/>
          <p:nvPr/>
        </p:nvSpPr>
        <p:spPr>
          <a:xfrm>
            <a:off x="7501090" y="160266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⏀</a:t>
            </a:r>
            <a:r>
              <a:rPr lang="en-US" b="1" baseline="-25000" dirty="0"/>
              <a:t>2</a:t>
            </a:r>
          </a:p>
        </p:txBody>
      </p: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45479CB7-651F-F145-9F22-26D7B7A26835}"/>
              </a:ext>
            </a:extLst>
          </p:cNvPr>
          <p:cNvCxnSpPr>
            <a:cxnSpLocks/>
            <a:stCxn id="170" idx="6"/>
          </p:cNvCxnSpPr>
          <p:nvPr/>
        </p:nvCxnSpPr>
        <p:spPr>
          <a:xfrm>
            <a:off x="717045" y="5072440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C2805DA6-6B5A-F141-B5E4-F2F0C883CD74}"/>
              </a:ext>
            </a:extLst>
          </p:cNvPr>
          <p:cNvSpPr/>
          <p:nvPr/>
        </p:nvSpPr>
        <p:spPr>
          <a:xfrm>
            <a:off x="536572" y="498341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A287DBF9-FEAF-5E4D-80BE-013BBF89EFE1}"/>
              </a:ext>
            </a:extLst>
          </p:cNvPr>
          <p:cNvCxnSpPr>
            <a:cxnSpLocks/>
          </p:cNvCxnSpPr>
          <p:nvPr/>
        </p:nvCxnSpPr>
        <p:spPr>
          <a:xfrm flipH="1">
            <a:off x="1202318" y="5072440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6441EB4A-73B6-864D-B5D4-013F9D9B173A}"/>
              </a:ext>
            </a:extLst>
          </p:cNvPr>
          <p:cNvCxnSpPr>
            <a:cxnSpLocks/>
            <a:stCxn id="173" idx="6"/>
          </p:cNvCxnSpPr>
          <p:nvPr/>
        </p:nvCxnSpPr>
        <p:spPr>
          <a:xfrm>
            <a:off x="717045" y="5352034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Oval 172">
            <a:extLst>
              <a:ext uri="{FF2B5EF4-FFF2-40B4-BE49-F238E27FC236}">
                <a16:creationId xmlns:a16="http://schemas.microsoft.com/office/drawing/2014/main" id="{090B7960-432F-3B44-A5D0-AAD0155BB7BE}"/>
              </a:ext>
            </a:extLst>
          </p:cNvPr>
          <p:cNvSpPr/>
          <p:nvPr/>
        </p:nvSpPr>
        <p:spPr>
          <a:xfrm>
            <a:off x="536572" y="526300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EAD55721-4B48-6D42-80DB-B85BAB6EAF5A}"/>
              </a:ext>
            </a:extLst>
          </p:cNvPr>
          <p:cNvCxnSpPr>
            <a:cxnSpLocks/>
          </p:cNvCxnSpPr>
          <p:nvPr/>
        </p:nvCxnSpPr>
        <p:spPr>
          <a:xfrm flipH="1">
            <a:off x="1202318" y="5352034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0E95B3B6-6410-464C-8C58-92B9FAC48C68}"/>
              </a:ext>
            </a:extLst>
          </p:cNvPr>
          <p:cNvCxnSpPr>
            <a:cxnSpLocks/>
            <a:stCxn id="176" idx="6"/>
          </p:cNvCxnSpPr>
          <p:nvPr/>
        </p:nvCxnSpPr>
        <p:spPr>
          <a:xfrm>
            <a:off x="725623" y="5651434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Oval 175">
            <a:extLst>
              <a:ext uri="{FF2B5EF4-FFF2-40B4-BE49-F238E27FC236}">
                <a16:creationId xmlns:a16="http://schemas.microsoft.com/office/drawing/2014/main" id="{CA97FC53-C1CA-1C48-A260-1E59F6D0BDA2}"/>
              </a:ext>
            </a:extLst>
          </p:cNvPr>
          <p:cNvSpPr/>
          <p:nvPr/>
        </p:nvSpPr>
        <p:spPr>
          <a:xfrm>
            <a:off x="545150" y="556240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A87F6B87-EAD7-214D-9992-4F5D14708938}"/>
              </a:ext>
            </a:extLst>
          </p:cNvPr>
          <p:cNvCxnSpPr>
            <a:cxnSpLocks/>
          </p:cNvCxnSpPr>
          <p:nvPr/>
        </p:nvCxnSpPr>
        <p:spPr>
          <a:xfrm flipH="1">
            <a:off x="1210896" y="5651434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114EC8D5-8F4D-4942-B7A6-7B22E295CF98}"/>
              </a:ext>
            </a:extLst>
          </p:cNvPr>
          <p:cNvCxnSpPr>
            <a:cxnSpLocks/>
            <a:stCxn id="179" idx="6"/>
          </p:cNvCxnSpPr>
          <p:nvPr/>
        </p:nvCxnSpPr>
        <p:spPr>
          <a:xfrm>
            <a:off x="725623" y="5939286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Oval 178">
            <a:extLst>
              <a:ext uri="{FF2B5EF4-FFF2-40B4-BE49-F238E27FC236}">
                <a16:creationId xmlns:a16="http://schemas.microsoft.com/office/drawing/2014/main" id="{B7F7E780-AB97-5E42-BC60-7A3CEE251F08}"/>
              </a:ext>
            </a:extLst>
          </p:cNvPr>
          <p:cNvSpPr/>
          <p:nvPr/>
        </p:nvSpPr>
        <p:spPr>
          <a:xfrm>
            <a:off x="545150" y="585026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9E6C3D49-CCB4-6747-889F-2F892F2D420A}"/>
              </a:ext>
            </a:extLst>
          </p:cNvPr>
          <p:cNvCxnSpPr>
            <a:cxnSpLocks/>
          </p:cNvCxnSpPr>
          <p:nvPr/>
        </p:nvCxnSpPr>
        <p:spPr>
          <a:xfrm flipH="1">
            <a:off x="1210896" y="5939286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extBox 180">
            <a:extLst>
              <a:ext uri="{FF2B5EF4-FFF2-40B4-BE49-F238E27FC236}">
                <a16:creationId xmlns:a16="http://schemas.microsoft.com/office/drawing/2014/main" id="{1271F6A3-F306-664B-8D84-247AA5728F52}"/>
              </a:ext>
            </a:extLst>
          </p:cNvPr>
          <p:cNvSpPr txBox="1"/>
          <p:nvPr/>
        </p:nvSpPr>
        <p:spPr>
          <a:xfrm>
            <a:off x="139270" y="4845392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1AC513EF-6E20-BD4B-BBD1-F9C5F0EC023D}"/>
              </a:ext>
            </a:extLst>
          </p:cNvPr>
          <p:cNvSpPr txBox="1"/>
          <p:nvPr/>
        </p:nvSpPr>
        <p:spPr>
          <a:xfrm>
            <a:off x="147338" y="5118731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1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E131074A-1CE1-1F4A-8CE3-85FE07D0839D}"/>
              </a:ext>
            </a:extLst>
          </p:cNvPr>
          <p:cNvSpPr txBox="1"/>
          <p:nvPr/>
        </p:nvSpPr>
        <p:spPr>
          <a:xfrm>
            <a:off x="148928" y="5441059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2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5581D6D1-ED44-A441-8B8C-501C89447ADC}"/>
              </a:ext>
            </a:extLst>
          </p:cNvPr>
          <p:cNvSpPr txBox="1"/>
          <p:nvPr/>
        </p:nvSpPr>
        <p:spPr>
          <a:xfrm>
            <a:off x="156996" y="5714398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3</a:t>
            </a:r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40F170E0-2A7F-A144-AA07-1A37AAF4E225}"/>
              </a:ext>
            </a:extLst>
          </p:cNvPr>
          <p:cNvCxnSpPr>
            <a:cxnSpLocks/>
          </p:cNvCxnSpPr>
          <p:nvPr/>
        </p:nvCxnSpPr>
        <p:spPr>
          <a:xfrm flipV="1">
            <a:off x="3491893" y="2632918"/>
            <a:ext cx="0" cy="285148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0503C4E5-5699-6B4A-8414-06A20CE87571}"/>
              </a:ext>
            </a:extLst>
          </p:cNvPr>
          <p:cNvCxnSpPr>
            <a:cxnSpLocks/>
            <a:stCxn id="435" idx="3"/>
          </p:cNvCxnSpPr>
          <p:nvPr/>
        </p:nvCxnSpPr>
        <p:spPr>
          <a:xfrm flipV="1">
            <a:off x="4084807" y="3455140"/>
            <a:ext cx="2331738" cy="1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85BBE678-C352-424E-8649-FE8BA36A5899}"/>
              </a:ext>
            </a:extLst>
          </p:cNvPr>
          <p:cNvCxnSpPr>
            <a:cxnSpLocks/>
            <a:stCxn id="143" idx="1"/>
          </p:cNvCxnSpPr>
          <p:nvPr/>
        </p:nvCxnSpPr>
        <p:spPr>
          <a:xfrm flipH="1" flipV="1">
            <a:off x="6499922" y="2563858"/>
            <a:ext cx="467883" cy="4273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Arrow Connector 208">
            <a:extLst>
              <a:ext uri="{FF2B5EF4-FFF2-40B4-BE49-F238E27FC236}">
                <a16:creationId xmlns:a16="http://schemas.microsoft.com/office/drawing/2014/main" id="{540DC7F5-2D06-0448-8B50-4ABE79A3D00F}"/>
              </a:ext>
            </a:extLst>
          </p:cNvPr>
          <p:cNvCxnSpPr>
            <a:cxnSpLocks/>
          </p:cNvCxnSpPr>
          <p:nvPr/>
        </p:nvCxnSpPr>
        <p:spPr>
          <a:xfrm flipV="1">
            <a:off x="6744139" y="5050909"/>
            <a:ext cx="7198" cy="814409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B95A1963-3F0C-D34F-9DBA-577834E9439B}"/>
              </a:ext>
            </a:extLst>
          </p:cNvPr>
          <p:cNvCxnSpPr>
            <a:cxnSpLocks/>
            <a:stCxn id="439" idx="1"/>
          </p:cNvCxnSpPr>
          <p:nvPr/>
        </p:nvCxnSpPr>
        <p:spPr>
          <a:xfrm rot="5400000">
            <a:off x="3481081" y="4074135"/>
            <a:ext cx="167108" cy="2083730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546BC9E5-8059-1240-9FC4-E46F784F16D0}"/>
              </a:ext>
            </a:extLst>
          </p:cNvPr>
          <p:cNvCxnSpPr>
            <a:cxnSpLocks/>
            <a:endCxn id="498" idx="0"/>
          </p:cNvCxnSpPr>
          <p:nvPr/>
        </p:nvCxnSpPr>
        <p:spPr>
          <a:xfrm rot="5400000">
            <a:off x="4347384" y="4722582"/>
            <a:ext cx="1218523" cy="78021"/>
          </a:xfrm>
          <a:prstGeom prst="bentConnector3">
            <a:avLst>
              <a:gd name="adj1" fmla="val 2279"/>
            </a:avLst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Oval 246">
            <a:extLst>
              <a:ext uri="{FF2B5EF4-FFF2-40B4-BE49-F238E27FC236}">
                <a16:creationId xmlns:a16="http://schemas.microsoft.com/office/drawing/2014/main" id="{E03444C7-DC7E-2441-B01B-9BD3047F6FD6}"/>
              </a:ext>
            </a:extLst>
          </p:cNvPr>
          <p:cNvSpPr/>
          <p:nvPr/>
        </p:nvSpPr>
        <p:spPr>
          <a:xfrm>
            <a:off x="3706775" y="56946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8" name="Straight Arrow Connector 247">
            <a:extLst>
              <a:ext uri="{FF2B5EF4-FFF2-40B4-BE49-F238E27FC236}">
                <a16:creationId xmlns:a16="http://schemas.microsoft.com/office/drawing/2014/main" id="{85DF3F86-61A8-1E41-8C38-A073708BEF2E}"/>
              </a:ext>
            </a:extLst>
          </p:cNvPr>
          <p:cNvCxnSpPr>
            <a:cxnSpLocks/>
          </p:cNvCxnSpPr>
          <p:nvPr/>
        </p:nvCxnSpPr>
        <p:spPr>
          <a:xfrm flipV="1">
            <a:off x="4550129" y="726945"/>
            <a:ext cx="10888" cy="295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0" name="Oval 249">
            <a:extLst>
              <a:ext uri="{FF2B5EF4-FFF2-40B4-BE49-F238E27FC236}">
                <a16:creationId xmlns:a16="http://schemas.microsoft.com/office/drawing/2014/main" id="{EBE98AB1-297D-B347-A9A1-BE091134D96D}"/>
              </a:ext>
            </a:extLst>
          </p:cNvPr>
          <p:cNvSpPr/>
          <p:nvPr/>
        </p:nvSpPr>
        <p:spPr>
          <a:xfrm>
            <a:off x="4464596" y="568606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Oval 252">
            <a:extLst>
              <a:ext uri="{FF2B5EF4-FFF2-40B4-BE49-F238E27FC236}">
                <a16:creationId xmlns:a16="http://schemas.microsoft.com/office/drawing/2014/main" id="{81E21632-790F-AA48-9839-1718D7BEFF2E}"/>
              </a:ext>
            </a:extLst>
          </p:cNvPr>
          <p:cNvSpPr/>
          <p:nvPr/>
        </p:nvSpPr>
        <p:spPr>
          <a:xfrm>
            <a:off x="5251709" y="57465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Oval 255">
            <a:extLst>
              <a:ext uri="{FF2B5EF4-FFF2-40B4-BE49-F238E27FC236}">
                <a16:creationId xmlns:a16="http://schemas.microsoft.com/office/drawing/2014/main" id="{B959E7B8-50BD-8040-BC5D-72C3DEADCFBD}"/>
              </a:ext>
            </a:extLst>
          </p:cNvPr>
          <p:cNvSpPr/>
          <p:nvPr/>
        </p:nvSpPr>
        <p:spPr>
          <a:xfrm>
            <a:off x="6017039" y="570743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Oval 279">
            <a:extLst>
              <a:ext uri="{FF2B5EF4-FFF2-40B4-BE49-F238E27FC236}">
                <a16:creationId xmlns:a16="http://schemas.microsoft.com/office/drawing/2014/main" id="{33C68D1F-BA87-1A46-8ED3-CDB1011871B3}"/>
              </a:ext>
            </a:extLst>
          </p:cNvPr>
          <p:cNvSpPr/>
          <p:nvPr/>
        </p:nvSpPr>
        <p:spPr>
          <a:xfrm>
            <a:off x="3390354" y="5379569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Oval 332">
            <a:extLst>
              <a:ext uri="{FF2B5EF4-FFF2-40B4-BE49-F238E27FC236}">
                <a16:creationId xmlns:a16="http://schemas.microsoft.com/office/drawing/2014/main" id="{CBA4AF3A-8D28-8F41-8E71-E5435DA28444}"/>
              </a:ext>
            </a:extLst>
          </p:cNvPr>
          <p:cNvSpPr/>
          <p:nvPr/>
        </p:nvSpPr>
        <p:spPr>
          <a:xfrm>
            <a:off x="6639052" y="5880968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TextBox 333">
            <a:extLst>
              <a:ext uri="{FF2B5EF4-FFF2-40B4-BE49-F238E27FC236}">
                <a16:creationId xmlns:a16="http://schemas.microsoft.com/office/drawing/2014/main" id="{FEA084D0-2D34-F642-A9F7-8B2F78F7F073}"/>
              </a:ext>
            </a:extLst>
          </p:cNvPr>
          <p:cNvSpPr txBox="1"/>
          <p:nvPr/>
        </p:nvSpPr>
        <p:spPr>
          <a:xfrm>
            <a:off x="6565948" y="6047731"/>
            <a:ext cx="749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RESET</a:t>
            </a:r>
          </a:p>
        </p:txBody>
      </p:sp>
      <p:sp>
        <p:nvSpPr>
          <p:cNvPr id="358" name="Oval 357">
            <a:extLst>
              <a:ext uri="{FF2B5EF4-FFF2-40B4-BE49-F238E27FC236}">
                <a16:creationId xmlns:a16="http://schemas.microsoft.com/office/drawing/2014/main" id="{C641C655-EB18-8C42-84B9-7F2226E8CE74}"/>
              </a:ext>
            </a:extLst>
          </p:cNvPr>
          <p:cNvSpPr/>
          <p:nvPr/>
        </p:nvSpPr>
        <p:spPr>
          <a:xfrm>
            <a:off x="2918916" y="55013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6" name="Oval 365">
            <a:extLst>
              <a:ext uri="{FF2B5EF4-FFF2-40B4-BE49-F238E27FC236}">
                <a16:creationId xmlns:a16="http://schemas.microsoft.com/office/drawing/2014/main" id="{AA19DE36-A276-4A4F-ABAF-7B455D2AF14A}"/>
              </a:ext>
            </a:extLst>
          </p:cNvPr>
          <p:cNvSpPr/>
          <p:nvPr/>
        </p:nvSpPr>
        <p:spPr>
          <a:xfrm>
            <a:off x="3390353" y="4911028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2" name="TextBox 381">
            <a:extLst>
              <a:ext uri="{FF2B5EF4-FFF2-40B4-BE49-F238E27FC236}">
                <a16:creationId xmlns:a16="http://schemas.microsoft.com/office/drawing/2014/main" id="{E178393E-E3C3-434B-9668-8C92E080A151}"/>
              </a:ext>
            </a:extLst>
          </p:cNvPr>
          <p:cNvSpPr txBox="1"/>
          <p:nvPr/>
        </p:nvSpPr>
        <p:spPr>
          <a:xfrm>
            <a:off x="505675" y="4962724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</a:t>
            </a:r>
            <a:endParaRPr lang="en-US" sz="1000" dirty="0"/>
          </a:p>
        </p:txBody>
      </p:sp>
      <p:sp>
        <p:nvSpPr>
          <p:cNvPr id="383" name="TextBox 382">
            <a:extLst>
              <a:ext uri="{FF2B5EF4-FFF2-40B4-BE49-F238E27FC236}">
                <a16:creationId xmlns:a16="http://schemas.microsoft.com/office/drawing/2014/main" id="{855195FB-5F80-7748-99FD-4F3F2C952784}"/>
              </a:ext>
            </a:extLst>
          </p:cNvPr>
          <p:cNvSpPr txBox="1"/>
          <p:nvPr/>
        </p:nvSpPr>
        <p:spPr>
          <a:xfrm>
            <a:off x="509386" y="5241085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2</a:t>
            </a:r>
            <a:endParaRPr lang="en-US" sz="1000" dirty="0"/>
          </a:p>
        </p:txBody>
      </p:sp>
      <p:sp>
        <p:nvSpPr>
          <p:cNvPr id="384" name="TextBox 383">
            <a:extLst>
              <a:ext uri="{FF2B5EF4-FFF2-40B4-BE49-F238E27FC236}">
                <a16:creationId xmlns:a16="http://schemas.microsoft.com/office/drawing/2014/main" id="{4EF4AE3A-08B6-C04F-9E76-11A5C1881092}"/>
              </a:ext>
            </a:extLst>
          </p:cNvPr>
          <p:cNvSpPr txBox="1"/>
          <p:nvPr/>
        </p:nvSpPr>
        <p:spPr>
          <a:xfrm>
            <a:off x="520542" y="554344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3</a:t>
            </a:r>
            <a:endParaRPr lang="en-US" sz="1000" dirty="0"/>
          </a:p>
        </p:txBody>
      </p:sp>
      <p:sp>
        <p:nvSpPr>
          <p:cNvPr id="385" name="TextBox 384">
            <a:extLst>
              <a:ext uri="{FF2B5EF4-FFF2-40B4-BE49-F238E27FC236}">
                <a16:creationId xmlns:a16="http://schemas.microsoft.com/office/drawing/2014/main" id="{757FE8F0-6F83-C949-889A-D5571F50C67F}"/>
              </a:ext>
            </a:extLst>
          </p:cNvPr>
          <p:cNvSpPr txBox="1"/>
          <p:nvPr/>
        </p:nvSpPr>
        <p:spPr>
          <a:xfrm>
            <a:off x="515964" y="583228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4</a:t>
            </a:r>
            <a:endParaRPr lang="en-US" sz="1000" dirty="0"/>
          </a:p>
        </p:txBody>
      </p:sp>
      <p:sp>
        <p:nvSpPr>
          <p:cNvPr id="386" name="TextBox 385">
            <a:extLst>
              <a:ext uri="{FF2B5EF4-FFF2-40B4-BE49-F238E27FC236}">
                <a16:creationId xmlns:a16="http://schemas.microsoft.com/office/drawing/2014/main" id="{E8DA9E56-C7D7-4B46-942A-2F149C030653}"/>
              </a:ext>
            </a:extLst>
          </p:cNvPr>
          <p:cNvSpPr txBox="1"/>
          <p:nvPr/>
        </p:nvSpPr>
        <p:spPr>
          <a:xfrm>
            <a:off x="9068894" y="1170994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8</a:t>
            </a:r>
            <a:endParaRPr lang="en-US" sz="1000" dirty="0"/>
          </a:p>
        </p:txBody>
      </p:sp>
      <p:sp>
        <p:nvSpPr>
          <p:cNvPr id="389" name="TextBox 388">
            <a:extLst>
              <a:ext uri="{FF2B5EF4-FFF2-40B4-BE49-F238E27FC236}">
                <a16:creationId xmlns:a16="http://schemas.microsoft.com/office/drawing/2014/main" id="{0ED1CBC0-CA93-A741-A60C-3D5239CFF655}"/>
              </a:ext>
            </a:extLst>
          </p:cNvPr>
          <p:cNvSpPr txBox="1"/>
          <p:nvPr/>
        </p:nvSpPr>
        <p:spPr>
          <a:xfrm>
            <a:off x="3656388" y="547262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16</a:t>
            </a:r>
            <a:endParaRPr lang="en-US" sz="1000" dirty="0"/>
          </a:p>
        </p:txBody>
      </p:sp>
      <p:sp>
        <p:nvSpPr>
          <p:cNvPr id="390" name="TextBox 389">
            <a:extLst>
              <a:ext uri="{FF2B5EF4-FFF2-40B4-BE49-F238E27FC236}">
                <a16:creationId xmlns:a16="http://schemas.microsoft.com/office/drawing/2014/main" id="{2DF89FA1-1915-6242-8314-5DE03C53E4AE}"/>
              </a:ext>
            </a:extLst>
          </p:cNvPr>
          <p:cNvSpPr txBox="1"/>
          <p:nvPr/>
        </p:nvSpPr>
        <p:spPr>
          <a:xfrm>
            <a:off x="4412427" y="551017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15</a:t>
            </a:r>
            <a:endParaRPr lang="en-US" sz="1000" dirty="0"/>
          </a:p>
        </p:txBody>
      </p:sp>
      <p:sp>
        <p:nvSpPr>
          <p:cNvPr id="391" name="TextBox 390">
            <a:extLst>
              <a:ext uri="{FF2B5EF4-FFF2-40B4-BE49-F238E27FC236}">
                <a16:creationId xmlns:a16="http://schemas.microsoft.com/office/drawing/2014/main" id="{26E0A872-9D12-F849-B191-F8A8EA0B4DCE}"/>
              </a:ext>
            </a:extLst>
          </p:cNvPr>
          <p:cNvSpPr txBox="1"/>
          <p:nvPr/>
        </p:nvSpPr>
        <p:spPr>
          <a:xfrm>
            <a:off x="5202054" y="551017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14</a:t>
            </a:r>
            <a:endParaRPr lang="en-US" sz="1000" dirty="0"/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CE1897E1-B555-8940-81F0-A1D853863C5A}"/>
              </a:ext>
            </a:extLst>
          </p:cNvPr>
          <p:cNvSpPr txBox="1"/>
          <p:nvPr/>
        </p:nvSpPr>
        <p:spPr>
          <a:xfrm>
            <a:off x="5966389" y="551017"/>
            <a:ext cx="28725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13</a:t>
            </a:r>
            <a:endParaRPr lang="en-US" sz="1000" dirty="0"/>
          </a:p>
        </p:txBody>
      </p:sp>
      <p:sp>
        <p:nvSpPr>
          <p:cNvPr id="393" name="TextBox 392">
            <a:extLst>
              <a:ext uri="{FF2B5EF4-FFF2-40B4-BE49-F238E27FC236}">
                <a16:creationId xmlns:a16="http://schemas.microsoft.com/office/drawing/2014/main" id="{EE321E6A-C029-FC4A-80F6-E7E0D50BD4E7}"/>
              </a:ext>
            </a:extLst>
          </p:cNvPr>
          <p:cNvSpPr txBox="1"/>
          <p:nvPr/>
        </p:nvSpPr>
        <p:spPr>
          <a:xfrm>
            <a:off x="6610645" y="524232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6</a:t>
            </a:r>
            <a:endParaRPr lang="en-US" sz="1000" dirty="0"/>
          </a:p>
        </p:txBody>
      </p:sp>
      <p:sp>
        <p:nvSpPr>
          <p:cNvPr id="395" name="TextBox 394">
            <a:extLst>
              <a:ext uri="{FF2B5EF4-FFF2-40B4-BE49-F238E27FC236}">
                <a16:creationId xmlns:a16="http://schemas.microsoft.com/office/drawing/2014/main" id="{30766896-9047-E64E-8B7F-7EE128601D33}"/>
              </a:ext>
            </a:extLst>
          </p:cNvPr>
          <p:cNvSpPr txBox="1"/>
          <p:nvPr/>
        </p:nvSpPr>
        <p:spPr>
          <a:xfrm>
            <a:off x="7606127" y="536674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7</a:t>
            </a:r>
            <a:endParaRPr lang="en-US" sz="1000" dirty="0"/>
          </a:p>
        </p:txBody>
      </p:sp>
      <p:sp>
        <p:nvSpPr>
          <p:cNvPr id="397" name="TextBox 396">
            <a:extLst>
              <a:ext uri="{FF2B5EF4-FFF2-40B4-BE49-F238E27FC236}">
                <a16:creationId xmlns:a16="http://schemas.microsoft.com/office/drawing/2014/main" id="{1BEEB65F-2396-1940-8A90-A278F3976F33}"/>
              </a:ext>
            </a:extLst>
          </p:cNvPr>
          <p:cNvSpPr txBox="1"/>
          <p:nvPr/>
        </p:nvSpPr>
        <p:spPr>
          <a:xfrm>
            <a:off x="6616586" y="5868286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9</a:t>
            </a:r>
            <a:endParaRPr lang="en-US" sz="1000" dirty="0"/>
          </a:p>
        </p:txBody>
      </p:sp>
      <p:sp>
        <p:nvSpPr>
          <p:cNvPr id="398" name="TextBox 397">
            <a:extLst>
              <a:ext uri="{FF2B5EF4-FFF2-40B4-BE49-F238E27FC236}">
                <a16:creationId xmlns:a16="http://schemas.microsoft.com/office/drawing/2014/main" id="{5A0B28FB-0C00-0E48-A593-0828D1B496DE}"/>
              </a:ext>
            </a:extLst>
          </p:cNvPr>
          <p:cNvSpPr txBox="1"/>
          <p:nvPr/>
        </p:nvSpPr>
        <p:spPr>
          <a:xfrm>
            <a:off x="2869894" y="531462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11</a:t>
            </a:r>
            <a:endParaRPr lang="en-US" sz="1000" dirty="0"/>
          </a:p>
        </p:txBody>
      </p:sp>
      <p:sp>
        <p:nvSpPr>
          <p:cNvPr id="400" name="TextBox 399">
            <a:extLst>
              <a:ext uri="{FF2B5EF4-FFF2-40B4-BE49-F238E27FC236}">
                <a16:creationId xmlns:a16="http://schemas.microsoft.com/office/drawing/2014/main" id="{82874584-EF3F-0F4F-8DFF-3D5CA6CF2AAC}"/>
              </a:ext>
            </a:extLst>
          </p:cNvPr>
          <p:cNvSpPr txBox="1"/>
          <p:nvPr/>
        </p:nvSpPr>
        <p:spPr>
          <a:xfrm>
            <a:off x="10863227" y="153927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Intel 4004</a:t>
            </a: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53ED3004-A325-3842-9A82-00ECBF2CC7A7}"/>
              </a:ext>
            </a:extLst>
          </p:cNvPr>
          <p:cNvSpPr/>
          <p:nvPr/>
        </p:nvSpPr>
        <p:spPr>
          <a:xfrm>
            <a:off x="2872993" y="4196193"/>
            <a:ext cx="1215196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4-BIIT</a:t>
            </a:r>
          </a:p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ADDER</a:t>
            </a:r>
          </a:p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AND SHIFTER</a:t>
            </a:r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0D776521-232E-2B4E-A592-6086932E51DE}"/>
              </a:ext>
            </a:extLst>
          </p:cNvPr>
          <p:cNvCxnSpPr>
            <a:cxnSpLocks/>
            <a:stCxn id="125" idx="0"/>
          </p:cNvCxnSpPr>
          <p:nvPr/>
        </p:nvCxnSpPr>
        <p:spPr>
          <a:xfrm flipV="1">
            <a:off x="3480591" y="3725851"/>
            <a:ext cx="0" cy="47034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id="{D633DBC9-00DB-3C41-BF4B-8702C331550D}"/>
              </a:ext>
            </a:extLst>
          </p:cNvPr>
          <p:cNvCxnSpPr>
            <a:cxnSpLocks/>
            <a:stCxn id="426" idx="0"/>
          </p:cNvCxnSpPr>
          <p:nvPr/>
        </p:nvCxnSpPr>
        <p:spPr>
          <a:xfrm flipH="1">
            <a:off x="7576613" y="3107977"/>
            <a:ext cx="1" cy="164226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237">
            <a:extLst>
              <a:ext uri="{FF2B5EF4-FFF2-40B4-BE49-F238E27FC236}">
                <a16:creationId xmlns:a16="http://schemas.microsoft.com/office/drawing/2014/main" id="{6080A117-C1BD-4844-8595-0C8924A6DC42}"/>
              </a:ext>
            </a:extLst>
          </p:cNvPr>
          <p:cNvCxnSpPr>
            <a:cxnSpLocks/>
            <a:stCxn id="366" idx="2"/>
            <a:endCxn id="434" idx="1"/>
          </p:cNvCxnSpPr>
          <p:nvPr/>
        </p:nvCxnSpPr>
        <p:spPr>
          <a:xfrm rot="10800000">
            <a:off x="2867189" y="3455141"/>
            <a:ext cx="523165" cy="1544912"/>
          </a:xfrm>
          <a:prstGeom prst="bentConnector3">
            <a:avLst>
              <a:gd name="adj1" fmla="val 143696"/>
            </a:avLst>
          </a:prstGeom>
          <a:ln w="381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FE6E4865-F01A-C04D-8D43-776A054762CA}"/>
              </a:ext>
            </a:extLst>
          </p:cNvPr>
          <p:cNvCxnSpPr>
            <a:cxnSpLocks/>
          </p:cNvCxnSpPr>
          <p:nvPr/>
        </p:nvCxnSpPr>
        <p:spPr>
          <a:xfrm>
            <a:off x="5604592" y="5052446"/>
            <a:ext cx="0" cy="469981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6F1EF0C0-E3AE-444C-B50C-9E752C863F53}"/>
              </a:ext>
            </a:extLst>
          </p:cNvPr>
          <p:cNvCxnSpPr>
            <a:cxnSpLocks/>
          </p:cNvCxnSpPr>
          <p:nvPr/>
        </p:nvCxnSpPr>
        <p:spPr>
          <a:xfrm>
            <a:off x="4608050" y="1535106"/>
            <a:ext cx="0" cy="62532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88F9FF51-5342-5B41-9FE6-448F761F097B}"/>
              </a:ext>
            </a:extLst>
          </p:cNvPr>
          <p:cNvCxnSpPr>
            <a:cxnSpLocks/>
            <a:stCxn id="143" idx="3"/>
            <a:endCxn id="144" idx="3"/>
          </p:cNvCxnSpPr>
          <p:nvPr/>
        </p:nvCxnSpPr>
        <p:spPr>
          <a:xfrm flipH="1">
            <a:off x="2553636" y="2568131"/>
            <a:ext cx="5631787" cy="2916268"/>
          </a:xfrm>
          <a:prstGeom prst="bentConnector3">
            <a:avLst>
              <a:gd name="adj1" fmla="val -4059"/>
            </a:avLst>
          </a:prstGeom>
          <a:ln w="381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Arrow Connector 262">
            <a:extLst>
              <a:ext uri="{FF2B5EF4-FFF2-40B4-BE49-F238E27FC236}">
                <a16:creationId xmlns:a16="http://schemas.microsoft.com/office/drawing/2014/main" id="{92B19E3A-6267-3841-9478-CAB120A0D243}"/>
              </a:ext>
            </a:extLst>
          </p:cNvPr>
          <p:cNvCxnSpPr>
            <a:cxnSpLocks/>
          </p:cNvCxnSpPr>
          <p:nvPr/>
        </p:nvCxnSpPr>
        <p:spPr>
          <a:xfrm flipH="1" flipV="1">
            <a:off x="4224037" y="5486208"/>
            <a:ext cx="532456" cy="31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20E528D8-9990-3445-BD42-5780C9B507FB}"/>
              </a:ext>
            </a:extLst>
          </p:cNvPr>
          <p:cNvCxnSpPr>
            <a:cxnSpLocks/>
          </p:cNvCxnSpPr>
          <p:nvPr/>
        </p:nvCxnSpPr>
        <p:spPr>
          <a:xfrm>
            <a:off x="4027374" y="5486725"/>
            <a:ext cx="5673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B5E7E08C-AA21-DD42-9F68-99BAE9C06FA1}"/>
              </a:ext>
            </a:extLst>
          </p:cNvPr>
          <p:cNvCxnSpPr>
            <a:cxnSpLocks/>
          </p:cNvCxnSpPr>
          <p:nvPr/>
        </p:nvCxnSpPr>
        <p:spPr>
          <a:xfrm>
            <a:off x="4917633" y="4466903"/>
            <a:ext cx="3572" cy="77602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146807AF-7B92-AB43-B79E-9BC655F5A4F2}"/>
              </a:ext>
            </a:extLst>
          </p:cNvPr>
          <p:cNvCxnSpPr>
            <a:cxnSpLocks/>
          </p:cNvCxnSpPr>
          <p:nvPr/>
        </p:nvCxnSpPr>
        <p:spPr>
          <a:xfrm>
            <a:off x="2638688" y="3898426"/>
            <a:ext cx="0" cy="41893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61F2A721-8FAA-9D43-ADCF-270C692AE6E4}"/>
              </a:ext>
            </a:extLst>
          </p:cNvPr>
          <p:cNvCxnSpPr>
            <a:cxnSpLocks/>
          </p:cNvCxnSpPr>
          <p:nvPr/>
        </p:nvCxnSpPr>
        <p:spPr>
          <a:xfrm flipV="1">
            <a:off x="1472231" y="3597867"/>
            <a:ext cx="886737" cy="80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8" name="Oval 267">
            <a:extLst>
              <a:ext uri="{FF2B5EF4-FFF2-40B4-BE49-F238E27FC236}">
                <a16:creationId xmlns:a16="http://schemas.microsoft.com/office/drawing/2014/main" id="{AB2629DD-0F39-A543-9068-9CCBAAFBC840}"/>
              </a:ext>
            </a:extLst>
          </p:cNvPr>
          <p:cNvSpPr/>
          <p:nvPr/>
        </p:nvSpPr>
        <p:spPr>
          <a:xfrm>
            <a:off x="1272853" y="3513346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Oval 269">
            <a:extLst>
              <a:ext uri="{FF2B5EF4-FFF2-40B4-BE49-F238E27FC236}">
                <a16:creationId xmlns:a16="http://schemas.microsoft.com/office/drawing/2014/main" id="{C2AAE056-AAFC-534D-B2FF-8229A5BD1A10}"/>
              </a:ext>
            </a:extLst>
          </p:cNvPr>
          <p:cNvSpPr/>
          <p:nvPr/>
        </p:nvSpPr>
        <p:spPr>
          <a:xfrm>
            <a:off x="1272853" y="382866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248DFC28-BC1D-E940-806C-444DD63F060C}"/>
              </a:ext>
            </a:extLst>
          </p:cNvPr>
          <p:cNvSpPr txBox="1"/>
          <p:nvPr/>
        </p:nvSpPr>
        <p:spPr>
          <a:xfrm>
            <a:off x="803138" y="3404615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="1" baseline="-25000" dirty="0"/>
              <a:t>DD</a:t>
            </a: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CB2B2965-E1E2-144C-85AD-CB3B627A7289}"/>
              </a:ext>
            </a:extLst>
          </p:cNvPr>
          <p:cNvSpPr txBox="1"/>
          <p:nvPr/>
        </p:nvSpPr>
        <p:spPr>
          <a:xfrm>
            <a:off x="711985" y="3740895"/>
            <a:ext cx="630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277" name="TextBox 276">
            <a:extLst>
              <a:ext uri="{FF2B5EF4-FFF2-40B4-BE49-F238E27FC236}">
                <a16:creationId xmlns:a16="http://schemas.microsoft.com/office/drawing/2014/main" id="{C89A9040-421B-D044-A760-F95F1919FC2A}"/>
              </a:ext>
            </a:extLst>
          </p:cNvPr>
          <p:cNvSpPr txBox="1"/>
          <p:nvPr/>
        </p:nvSpPr>
        <p:spPr>
          <a:xfrm>
            <a:off x="1223337" y="3498189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12</a:t>
            </a:r>
            <a:endParaRPr lang="en-US" sz="1000" dirty="0"/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75B2D97D-3C29-FB4D-A4A2-6ED0085C5979}"/>
              </a:ext>
            </a:extLst>
          </p:cNvPr>
          <p:cNvSpPr txBox="1"/>
          <p:nvPr/>
        </p:nvSpPr>
        <p:spPr>
          <a:xfrm>
            <a:off x="1240904" y="3813516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5</a:t>
            </a:r>
            <a:endParaRPr lang="en-US" sz="1000" dirty="0"/>
          </a:p>
        </p:txBody>
      </p:sp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B02EEBDF-DF5B-F945-8DFF-159885D2EA95}"/>
              </a:ext>
            </a:extLst>
          </p:cNvPr>
          <p:cNvCxnSpPr>
            <a:cxnSpLocks/>
          </p:cNvCxnSpPr>
          <p:nvPr/>
        </p:nvCxnSpPr>
        <p:spPr>
          <a:xfrm flipV="1">
            <a:off x="1472634" y="3910231"/>
            <a:ext cx="886737" cy="80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6" name="Rectangle 425">
            <a:extLst>
              <a:ext uri="{FF2B5EF4-FFF2-40B4-BE49-F238E27FC236}">
                <a16:creationId xmlns:a16="http://schemas.microsoft.com/office/drawing/2014/main" id="{D04C7EAF-11FE-BA48-8668-97E11033CCB2}"/>
              </a:ext>
            </a:extLst>
          </p:cNvPr>
          <p:cNvSpPr/>
          <p:nvPr/>
        </p:nvSpPr>
        <p:spPr>
          <a:xfrm>
            <a:off x="6967805" y="3107977"/>
            <a:ext cx="1217618" cy="110153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PROGRAM COUNTER &amp; STACK</a:t>
            </a:r>
          </a:p>
          <a:p>
            <a:pPr algn="ctr"/>
            <a:r>
              <a:rPr lang="en-US" sz="16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4 X 12 RAM</a:t>
            </a:r>
          </a:p>
        </p:txBody>
      </p: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543BEBF1-562F-0D42-8D38-578C293883D5}"/>
              </a:ext>
            </a:extLst>
          </p:cNvPr>
          <p:cNvGrpSpPr/>
          <p:nvPr/>
        </p:nvGrpSpPr>
        <p:grpSpPr>
          <a:xfrm>
            <a:off x="4992136" y="2122580"/>
            <a:ext cx="1228607" cy="2920444"/>
            <a:chOff x="8561908" y="2487284"/>
            <a:chExt cx="1228607" cy="2679240"/>
          </a:xfrm>
        </p:grpSpPr>
        <p:sp>
          <p:nvSpPr>
            <p:cNvPr id="427" name="Rectangle 426">
              <a:extLst>
                <a:ext uri="{FF2B5EF4-FFF2-40B4-BE49-F238E27FC236}">
                  <a16:creationId xmlns:a16="http://schemas.microsoft.com/office/drawing/2014/main" id="{94541E27-732E-4840-BF13-CFA409980214}"/>
                </a:ext>
              </a:extLst>
            </p:cNvPr>
            <p:cNvSpPr/>
            <p:nvPr/>
          </p:nvSpPr>
          <p:spPr>
            <a:xfrm>
              <a:off x="8565424" y="2504046"/>
              <a:ext cx="1217618" cy="161241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INSTRUCTION</a:t>
              </a:r>
            </a:p>
            <a:p>
              <a:pPr algn="ctr"/>
              <a:r>
                <a:rPr lang="en-US" sz="1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DECODER</a:t>
              </a:r>
            </a:p>
          </p:txBody>
        </p:sp>
        <p:sp>
          <p:nvSpPr>
            <p:cNvPr id="428" name="Rectangle 427">
              <a:extLst>
                <a:ext uri="{FF2B5EF4-FFF2-40B4-BE49-F238E27FC236}">
                  <a16:creationId xmlns:a16="http://schemas.microsoft.com/office/drawing/2014/main" id="{1D25D051-BB4D-0440-83EB-47C6348DF161}"/>
                </a:ext>
              </a:extLst>
            </p:cNvPr>
            <p:cNvSpPr/>
            <p:nvPr/>
          </p:nvSpPr>
          <p:spPr>
            <a:xfrm>
              <a:off x="8565433" y="4097989"/>
              <a:ext cx="1217609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INSTRUCTION</a:t>
              </a:r>
            </a:p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REGISTER</a:t>
              </a:r>
            </a:p>
          </p:txBody>
        </p:sp>
        <p:sp>
          <p:nvSpPr>
            <p:cNvPr id="429" name="Rectangle 428">
              <a:extLst>
                <a:ext uri="{FF2B5EF4-FFF2-40B4-BE49-F238E27FC236}">
                  <a16:creationId xmlns:a16="http://schemas.microsoft.com/office/drawing/2014/main" id="{AFC3C4CC-3CCA-D544-8F7B-CF1E4E1DCEE8}"/>
                </a:ext>
              </a:extLst>
            </p:cNvPr>
            <p:cNvSpPr/>
            <p:nvPr/>
          </p:nvSpPr>
          <p:spPr>
            <a:xfrm>
              <a:off x="8565424" y="4625103"/>
              <a:ext cx="619450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OPR</a:t>
              </a:r>
            </a:p>
          </p:txBody>
        </p:sp>
        <p:sp>
          <p:nvSpPr>
            <p:cNvPr id="430" name="Rectangle 429">
              <a:extLst>
                <a:ext uri="{FF2B5EF4-FFF2-40B4-BE49-F238E27FC236}">
                  <a16:creationId xmlns:a16="http://schemas.microsoft.com/office/drawing/2014/main" id="{6F330DE7-3579-3545-BBF4-4FF2CEA7A94D}"/>
                </a:ext>
              </a:extLst>
            </p:cNvPr>
            <p:cNvSpPr/>
            <p:nvPr/>
          </p:nvSpPr>
          <p:spPr>
            <a:xfrm>
              <a:off x="9163592" y="4625103"/>
              <a:ext cx="619450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OPA</a:t>
              </a:r>
            </a:p>
          </p:txBody>
        </p:sp>
        <p:sp>
          <p:nvSpPr>
            <p:cNvPr id="431" name="Rectangle 430">
              <a:extLst>
                <a:ext uri="{FF2B5EF4-FFF2-40B4-BE49-F238E27FC236}">
                  <a16:creationId xmlns:a16="http://schemas.microsoft.com/office/drawing/2014/main" id="{411EDFDE-24E4-C844-963A-6ABDE979E368}"/>
                </a:ext>
              </a:extLst>
            </p:cNvPr>
            <p:cNvSpPr/>
            <p:nvPr/>
          </p:nvSpPr>
          <p:spPr>
            <a:xfrm>
              <a:off x="8561908" y="2512762"/>
              <a:ext cx="1228607" cy="2653761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432" name="Rectangle 431">
              <a:extLst>
                <a:ext uri="{FF2B5EF4-FFF2-40B4-BE49-F238E27FC236}">
                  <a16:creationId xmlns:a16="http://schemas.microsoft.com/office/drawing/2014/main" id="{A4090B92-E005-024E-9B63-9602BF689EAC}"/>
                </a:ext>
              </a:extLst>
            </p:cNvPr>
            <p:cNvSpPr/>
            <p:nvPr/>
          </p:nvSpPr>
          <p:spPr>
            <a:xfrm>
              <a:off x="8572476" y="2487284"/>
              <a:ext cx="1217618" cy="161241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INSTRUCTION</a:t>
              </a:r>
            </a:p>
            <a:p>
              <a:pPr algn="ctr"/>
              <a:r>
                <a:rPr lang="en-US" sz="1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DECODER</a:t>
              </a:r>
            </a:p>
          </p:txBody>
        </p: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B18A5396-E8CB-5F49-828B-ADB94C41BCB9}"/>
              </a:ext>
            </a:extLst>
          </p:cNvPr>
          <p:cNvGrpSpPr/>
          <p:nvPr/>
        </p:nvGrpSpPr>
        <p:grpSpPr>
          <a:xfrm>
            <a:off x="2867188" y="3184430"/>
            <a:ext cx="1217619" cy="541421"/>
            <a:chOff x="9191925" y="6049986"/>
            <a:chExt cx="1217619" cy="541421"/>
          </a:xfrm>
        </p:grpSpPr>
        <p:sp>
          <p:nvSpPr>
            <p:cNvPr id="435" name="Rectangle 434">
              <a:extLst>
                <a:ext uri="{FF2B5EF4-FFF2-40B4-BE49-F238E27FC236}">
                  <a16:creationId xmlns:a16="http://schemas.microsoft.com/office/drawing/2014/main" id="{D2A93283-6B94-D64C-9219-A88E88F6D25F}"/>
                </a:ext>
              </a:extLst>
            </p:cNvPr>
            <p:cNvSpPr/>
            <p:nvPr/>
          </p:nvSpPr>
          <p:spPr>
            <a:xfrm>
              <a:off x="9988434" y="6049986"/>
              <a:ext cx="421110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CY</a:t>
              </a:r>
            </a:p>
          </p:txBody>
        </p:sp>
        <p:sp>
          <p:nvSpPr>
            <p:cNvPr id="434" name="Rectangle 433">
              <a:extLst>
                <a:ext uri="{FF2B5EF4-FFF2-40B4-BE49-F238E27FC236}">
                  <a16:creationId xmlns:a16="http://schemas.microsoft.com/office/drawing/2014/main" id="{8D9D01C7-5F7A-9B49-9A06-C397385E1A57}"/>
                </a:ext>
              </a:extLst>
            </p:cNvPr>
            <p:cNvSpPr/>
            <p:nvPr/>
          </p:nvSpPr>
          <p:spPr>
            <a:xfrm>
              <a:off x="9191925" y="6049986"/>
              <a:ext cx="796509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ACC</a:t>
              </a:r>
            </a:p>
          </p:txBody>
        </p:sp>
      </p:grpSp>
      <p:sp>
        <p:nvSpPr>
          <p:cNvPr id="436" name="Rectangle 435">
            <a:extLst>
              <a:ext uri="{FF2B5EF4-FFF2-40B4-BE49-F238E27FC236}">
                <a16:creationId xmlns:a16="http://schemas.microsoft.com/office/drawing/2014/main" id="{0211A3F2-1700-0947-89F2-00AE1A6CE317}"/>
              </a:ext>
            </a:extLst>
          </p:cNvPr>
          <p:cNvSpPr/>
          <p:nvPr/>
        </p:nvSpPr>
        <p:spPr>
          <a:xfrm rot="16200000">
            <a:off x="5166568" y="3385783"/>
            <a:ext cx="2909866" cy="40906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CONTROL</a:t>
            </a:r>
          </a:p>
        </p:txBody>
      </p:sp>
      <p:sp>
        <p:nvSpPr>
          <p:cNvPr id="438" name="Rectangle 437">
            <a:extLst>
              <a:ext uri="{FF2B5EF4-FFF2-40B4-BE49-F238E27FC236}">
                <a16:creationId xmlns:a16="http://schemas.microsoft.com/office/drawing/2014/main" id="{19E48514-8060-0C43-B8C8-5C834204DEED}"/>
              </a:ext>
            </a:extLst>
          </p:cNvPr>
          <p:cNvSpPr/>
          <p:nvPr/>
        </p:nvSpPr>
        <p:spPr>
          <a:xfrm>
            <a:off x="2882745" y="1008005"/>
            <a:ext cx="3334767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CM LOGIC AND BUFFERS</a:t>
            </a:r>
          </a:p>
        </p:txBody>
      </p:sp>
      <p:cxnSp>
        <p:nvCxnSpPr>
          <p:cNvPr id="454" name="Straight Arrow Connector 453">
            <a:extLst>
              <a:ext uri="{FF2B5EF4-FFF2-40B4-BE49-F238E27FC236}">
                <a16:creationId xmlns:a16="http://schemas.microsoft.com/office/drawing/2014/main" id="{D6955F0F-58F3-5145-BF60-EC22346CB0E6}"/>
              </a:ext>
            </a:extLst>
          </p:cNvPr>
          <p:cNvCxnSpPr>
            <a:cxnSpLocks/>
            <a:stCxn id="433" idx="3"/>
          </p:cNvCxnSpPr>
          <p:nvPr/>
        </p:nvCxnSpPr>
        <p:spPr>
          <a:xfrm flipV="1">
            <a:off x="4121717" y="2362207"/>
            <a:ext cx="353396" cy="1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Arrow Connector 456">
            <a:extLst>
              <a:ext uri="{FF2B5EF4-FFF2-40B4-BE49-F238E27FC236}">
                <a16:creationId xmlns:a16="http://schemas.microsoft.com/office/drawing/2014/main" id="{2E607BF4-D92A-5E4B-98DD-8D8DC296E703}"/>
              </a:ext>
            </a:extLst>
          </p:cNvPr>
          <p:cNvCxnSpPr>
            <a:cxnSpLocks/>
            <a:stCxn id="125" idx="3"/>
          </p:cNvCxnSpPr>
          <p:nvPr/>
        </p:nvCxnSpPr>
        <p:spPr>
          <a:xfrm flipV="1">
            <a:off x="4088189" y="4466903"/>
            <a:ext cx="421110" cy="1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9" name="Rectangle 438">
            <a:extLst>
              <a:ext uri="{FF2B5EF4-FFF2-40B4-BE49-F238E27FC236}">
                <a16:creationId xmlns:a16="http://schemas.microsoft.com/office/drawing/2014/main" id="{60797B0B-FBEA-9F47-8A57-77334812E19B}"/>
              </a:ext>
            </a:extLst>
          </p:cNvPr>
          <p:cNvSpPr/>
          <p:nvPr/>
        </p:nvSpPr>
        <p:spPr>
          <a:xfrm rot="16200000">
            <a:off x="3151566" y="3372978"/>
            <a:ext cx="2909866" cy="40906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CONTROL</a:t>
            </a:r>
          </a:p>
        </p:txBody>
      </p:sp>
      <p:cxnSp>
        <p:nvCxnSpPr>
          <p:cNvPr id="472" name="Straight Arrow Connector 471">
            <a:extLst>
              <a:ext uri="{FF2B5EF4-FFF2-40B4-BE49-F238E27FC236}">
                <a16:creationId xmlns:a16="http://schemas.microsoft.com/office/drawing/2014/main" id="{0B17A673-1163-234D-843C-E52D72720930}"/>
              </a:ext>
            </a:extLst>
          </p:cNvPr>
          <p:cNvCxnSpPr>
            <a:cxnSpLocks/>
          </p:cNvCxnSpPr>
          <p:nvPr/>
        </p:nvCxnSpPr>
        <p:spPr>
          <a:xfrm>
            <a:off x="3512912" y="1545152"/>
            <a:ext cx="0" cy="62532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3" name="Rectangle 432">
            <a:extLst>
              <a:ext uri="{FF2B5EF4-FFF2-40B4-BE49-F238E27FC236}">
                <a16:creationId xmlns:a16="http://schemas.microsoft.com/office/drawing/2014/main" id="{E472BB1F-659C-E447-BC79-6E77B0606DD5}"/>
              </a:ext>
            </a:extLst>
          </p:cNvPr>
          <p:cNvSpPr/>
          <p:nvPr/>
        </p:nvSpPr>
        <p:spPr>
          <a:xfrm>
            <a:off x="2904108" y="2091497"/>
            <a:ext cx="1217609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CM REGISTER</a:t>
            </a:r>
          </a:p>
        </p:txBody>
      </p:sp>
      <p:sp>
        <p:nvSpPr>
          <p:cNvPr id="494" name="Oval 493">
            <a:extLst>
              <a:ext uri="{FF2B5EF4-FFF2-40B4-BE49-F238E27FC236}">
                <a16:creationId xmlns:a16="http://schemas.microsoft.com/office/drawing/2014/main" id="{D206ABA2-8AAD-4F48-8B76-E925C262A396}"/>
              </a:ext>
            </a:extLst>
          </p:cNvPr>
          <p:cNvSpPr/>
          <p:nvPr/>
        </p:nvSpPr>
        <p:spPr>
          <a:xfrm>
            <a:off x="5518690" y="5378734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8" name="Oval 497">
            <a:extLst>
              <a:ext uri="{FF2B5EF4-FFF2-40B4-BE49-F238E27FC236}">
                <a16:creationId xmlns:a16="http://schemas.microsoft.com/office/drawing/2014/main" id="{423B3526-BCAE-934E-8C92-33FC1027B24A}"/>
              </a:ext>
            </a:extLst>
          </p:cNvPr>
          <p:cNvSpPr/>
          <p:nvPr/>
        </p:nvSpPr>
        <p:spPr>
          <a:xfrm>
            <a:off x="4827397" y="5370854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2" name="Group 501">
            <a:extLst>
              <a:ext uri="{FF2B5EF4-FFF2-40B4-BE49-F238E27FC236}">
                <a16:creationId xmlns:a16="http://schemas.microsoft.com/office/drawing/2014/main" id="{9F162B3E-F90B-2C45-B803-779C25457107}"/>
              </a:ext>
            </a:extLst>
          </p:cNvPr>
          <p:cNvGrpSpPr/>
          <p:nvPr/>
        </p:nvGrpSpPr>
        <p:grpSpPr>
          <a:xfrm rot="5400000">
            <a:off x="7162247" y="5178479"/>
            <a:ext cx="813199" cy="3148"/>
            <a:chOff x="6207817" y="6251541"/>
            <a:chExt cx="813199" cy="3148"/>
          </a:xfrm>
        </p:grpSpPr>
        <p:cxnSp>
          <p:nvCxnSpPr>
            <p:cNvPr id="500" name="Straight Arrow Connector 499">
              <a:extLst>
                <a:ext uri="{FF2B5EF4-FFF2-40B4-BE49-F238E27FC236}">
                  <a16:creationId xmlns:a16="http://schemas.microsoft.com/office/drawing/2014/main" id="{A181A4B2-6BBC-F341-B953-C2D24C43CA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88560" y="6251541"/>
              <a:ext cx="532456" cy="314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1" name="Straight Arrow Connector 500">
              <a:extLst>
                <a:ext uri="{FF2B5EF4-FFF2-40B4-BE49-F238E27FC236}">
                  <a16:creationId xmlns:a16="http://schemas.microsoft.com/office/drawing/2014/main" id="{B623D917-D123-1F4B-AC8A-F97ABFF4757D}"/>
                </a:ext>
              </a:extLst>
            </p:cNvPr>
            <p:cNvCxnSpPr>
              <a:cxnSpLocks/>
            </p:cNvCxnSpPr>
            <p:nvPr/>
          </p:nvCxnSpPr>
          <p:spPr>
            <a:xfrm>
              <a:off x="6207817" y="6252058"/>
              <a:ext cx="56733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4" name="Rectangle 423">
            <a:extLst>
              <a:ext uri="{FF2B5EF4-FFF2-40B4-BE49-F238E27FC236}">
                <a16:creationId xmlns:a16="http://schemas.microsoft.com/office/drawing/2014/main" id="{4238EB4D-2ABF-2D49-BA8B-D1E04690EE39}"/>
              </a:ext>
            </a:extLst>
          </p:cNvPr>
          <p:cNvSpPr/>
          <p:nvPr/>
        </p:nvSpPr>
        <p:spPr>
          <a:xfrm>
            <a:off x="6995228" y="4509506"/>
            <a:ext cx="1161283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INCREMENTER</a:t>
            </a:r>
          </a:p>
        </p:txBody>
      </p:sp>
      <p:sp>
        <p:nvSpPr>
          <p:cNvPr id="503" name="Oval 502">
            <a:extLst>
              <a:ext uri="{FF2B5EF4-FFF2-40B4-BE49-F238E27FC236}">
                <a16:creationId xmlns:a16="http://schemas.microsoft.com/office/drawing/2014/main" id="{041C2777-9114-DD43-892D-ED06280D9402}"/>
              </a:ext>
            </a:extLst>
          </p:cNvPr>
          <p:cNvSpPr/>
          <p:nvPr/>
        </p:nvSpPr>
        <p:spPr>
          <a:xfrm>
            <a:off x="7477036" y="5404046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4" name="Straight Arrow Connector 513">
            <a:extLst>
              <a:ext uri="{FF2B5EF4-FFF2-40B4-BE49-F238E27FC236}">
                <a16:creationId xmlns:a16="http://schemas.microsoft.com/office/drawing/2014/main" id="{051209C0-22CD-4544-8E01-6371E9C14709}"/>
              </a:ext>
            </a:extLst>
          </p:cNvPr>
          <p:cNvCxnSpPr>
            <a:cxnSpLocks/>
          </p:cNvCxnSpPr>
          <p:nvPr/>
        </p:nvCxnSpPr>
        <p:spPr>
          <a:xfrm flipH="1" flipV="1">
            <a:off x="6877524" y="5480025"/>
            <a:ext cx="532456" cy="31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5" name="Straight Arrow Connector 514">
            <a:extLst>
              <a:ext uri="{FF2B5EF4-FFF2-40B4-BE49-F238E27FC236}">
                <a16:creationId xmlns:a16="http://schemas.microsoft.com/office/drawing/2014/main" id="{44796952-0F91-0445-8712-842C52A5ABF6}"/>
              </a:ext>
            </a:extLst>
          </p:cNvPr>
          <p:cNvCxnSpPr>
            <a:cxnSpLocks/>
          </p:cNvCxnSpPr>
          <p:nvPr/>
        </p:nvCxnSpPr>
        <p:spPr>
          <a:xfrm>
            <a:off x="6680861" y="5480542"/>
            <a:ext cx="5673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8" name="Group 517">
            <a:extLst>
              <a:ext uri="{FF2B5EF4-FFF2-40B4-BE49-F238E27FC236}">
                <a16:creationId xmlns:a16="http://schemas.microsoft.com/office/drawing/2014/main" id="{7FC58F80-345B-204D-BAD8-0EAAB459C795}"/>
              </a:ext>
            </a:extLst>
          </p:cNvPr>
          <p:cNvGrpSpPr/>
          <p:nvPr/>
        </p:nvGrpSpPr>
        <p:grpSpPr>
          <a:xfrm rot="5400000">
            <a:off x="8051755" y="3818126"/>
            <a:ext cx="729119" cy="3148"/>
            <a:chOff x="8872647" y="5911861"/>
            <a:chExt cx="729119" cy="3148"/>
          </a:xfrm>
        </p:grpSpPr>
        <p:cxnSp>
          <p:nvCxnSpPr>
            <p:cNvPr id="516" name="Straight Arrow Connector 515">
              <a:extLst>
                <a:ext uri="{FF2B5EF4-FFF2-40B4-BE49-F238E27FC236}">
                  <a16:creationId xmlns:a16="http://schemas.microsoft.com/office/drawing/2014/main" id="{3E8BCC9D-7CCA-2348-99AB-DD51C7A69F8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069310" y="5911861"/>
              <a:ext cx="532456" cy="314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7" name="Straight Arrow Connector 516">
              <a:extLst>
                <a:ext uri="{FF2B5EF4-FFF2-40B4-BE49-F238E27FC236}">
                  <a16:creationId xmlns:a16="http://schemas.microsoft.com/office/drawing/2014/main" id="{7F108818-3DD5-8944-A111-98829F21096F}"/>
                </a:ext>
              </a:extLst>
            </p:cNvPr>
            <p:cNvCxnSpPr>
              <a:cxnSpLocks/>
            </p:cNvCxnSpPr>
            <p:nvPr/>
          </p:nvCxnSpPr>
          <p:spPr>
            <a:xfrm>
              <a:off x="8872647" y="5912378"/>
              <a:ext cx="56733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19" name="Straight Arrow Connector 518">
            <a:extLst>
              <a:ext uri="{FF2B5EF4-FFF2-40B4-BE49-F238E27FC236}">
                <a16:creationId xmlns:a16="http://schemas.microsoft.com/office/drawing/2014/main" id="{59272A56-E5DA-024A-A274-1BF8230E05D4}"/>
              </a:ext>
            </a:extLst>
          </p:cNvPr>
          <p:cNvCxnSpPr>
            <a:cxnSpLocks/>
          </p:cNvCxnSpPr>
          <p:nvPr/>
        </p:nvCxnSpPr>
        <p:spPr>
          <a:xfrm flipV="1">
            <a:off x="6498054" y="5045749"/>
            <a:ext cx="7198" cy="814409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0" name="Oval 519">
            <a:extLst>
              <a:ext uri="{FF2B5EF4-FFF2-40B4-BE49-F238E27FC236}">
                <a16:creationId xmlns:a16="http://schemas.microsoft.com/office/drawing/2014/main" id="{6A8788A7-2D26-8F40-BC4F-27A5F8B6B28E}"/>
              </a:ext>
            </a:extLst>
          </p:cNvPr>
          <p:cNvSpPr/>
          <p:nvPr/>
        </p:nvSpPr>
        <p:spPr>
          <a:xfrm>
            <a:off x="6406231" y="588533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1" name="TextBox 520">
            <a:extLst>
              <a:ext uri="{FF2B5EF4-FFF2-40B4-BE49-F238E27FC236}">
                <a16:creationId xmlns:a16="http://schemas.microsoft.com/office/drawing/2014/main" id="{A59866D0-86A2-2B4E-88A8-41D77292D22B}"/>
              </a:ext>
            </a:extLst>
          </p:cNvPr>
          <p:cNvSpPr txBox="1"/>
          <p:nvPr/>
        </p:nvSpPr>
        <p:spPr>
          <a:xfrm>
            <a:off x="6355844" y="5863126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10</a:t>
            </a:r>
            <a:endParaRPr lang="en-US" sz="1000" dirty="0"/>
          </a:p>
        </p:txBody>
      </p:sp>
      <p:cxnSp>
        <p:nvCxnSpPr>
          <p:cNvPr id="526" name="Straight Arrow Connector 525">
            <a:extLst>
              <a:ext uri="{FF2B5EF4-FFF2-40B4-BE49-F238E27FC236}">
                <a16:creationId xmlns:a16="http://schemas.microsoft.com/office/drawing/2014/main" id="{1C85E179-2062-FF46-92BF-143C0D64AEF0}"/>
              </a:ext>
            </a:extLst>
          </p:cNvPr>
          <p:cNvCxnSpPr>
            <a:cxnSpLocks/>
          </p:cNvCxnSpPr>
          <p:nvPr/>
        </p:nvCxnSpPr>
        <p:spPr>
          <a:xfrm flipV="1">
            <a:off x="3779721" y="730154"/>
            <a:ext cx="10888" cy="295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7" name="Straight Arrow Connector 526">
            <a:extLst>
              <a:ext uri="{FF2B5EF4-FFF2-40B4-BE49-F238E27FC236}">
                <a16:creationId xmlns:a16="http://schemas.microsoft.com/office/drawing/2014/main" id="{218B7090-53E6-B64E-B372-2F905CB707E3}"/>
              </a:ext>
            </a:extLst>
          </p:cNvPr>
          <p:cNvCxnSpPr>
            <a:cxnSpLocks/>
          </p:cNvCxnSpPr>
          <p:nvPr/>
        </p:nvCxnSpPr>
        <p:spPr>
          <a:xfrm flipV="1">
            <a:off x="3010232" y="730154"/>
            <a:ext cx="10888" cy="295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8" name="Straight Arrow Connector 527">
            <a:extLst>
              <a:ext uri="{FF2B5EF4-FFF2-40B4-BE49-F238E27FC236}">
                <a16:creationId xmlns:a16="http://schemas.microsoft.com/office/drawing/2014/main" id="{4CCEF7E1-333E-484C-B2D4-2A9A2FC6F5E9}"/>
              </a:ext>
            </a:extLst>
          </p:cNvPr>
          <p:cNvCxnSpPr>
            <a:cxnSpLocks/>
          </p:cNvCxnSpPr>
          <p:nvPr/>
        </p:nvCxnSpPr>
        <p:spPr>
          <a:xfrm flipV="1">
            <a:off x="6097032" y="730221"/>
            <a:ext cx="10888" cy="2940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9" name="Straight Arrow Connector 528">
            <a:extLst>
              <a:ext uri="{FF2B5EF4-FFF2-40B4-BE49-F238E27FC236}">
                <a16:creationId xmlns:a16="http://schemas.microsoft.com/office/drawing/2014/main" id="{65D1B315-A5CD-2F4C-B142-49641D3B3BD6}"/>
              </a:ext>
            </a:extLst>
          </p:cNvPr>
          <p:cNvCxnSpPr>
            <a:cxnSpLocks/>
          </p:cNvCxnSpPr>
          <p:nvPr/>
        </p:nvCxnSpPr>
        <p:spPr>
          <a:xfrm flipV="1">
            <a:off x="5326624" y="726945"/>
            <a:ext cx="10888" cy="295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1" name="TextBox 530">
            <a:extLst>
              <a:ext uri="{FF2B5EF4-FFF2-40B4-BE49-F238E27FC236}">
                <a16:creationId xmlns:a16="http://schemas.microsoft.com/office/drawing/2014/main" id="{7050247E-0A6B-8E44-BBB6-AB8ED523F312}"/>
              </a:ext>
            </a:extLst>
          </p:cNvPr>
          <p:cNvSpPr txBox="1"/>
          <p:nvPr/>
        </p:nvSpPr>
        <p:spPr>
          <a:xfrm>
            <a:off x="6030119" y="6041075"/>
            <a:ext cx="623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TEST</a:t>
            </a:r>
          </a:p>
        </p:txBody>
      </p:sp>
      <p:pic>
        <p:nvPicPr>
          <p:cNvPr id="199" name="Picture 198">
            <a:extLst>
              <a:ext uri="{FF2B5EF4-FFF2-40B4-BE49-F238E27FC236}">
                <a16:creationId xmlns:a16="http://schemas.microsoft.com/office/drawing/2014/main" id="{3E5C800B-3192-5E41-8D45-864DC30E49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1992" r="1"/>
          <a:stretch/>
        </p:blipFill>
        <p:spPr>
          <a:xfrm>
            <a:off x="12975605" y="167687"/>
            <a:ext cx="10349446" cy="6858000"/>
          </a:xfrm>
          <a:prstGeom prst="rect">
            <a:avLst/>
          </a:prstGeom>
        </p:spPr>
      </p:pic>
      <p:sp>
        <p:nvSpPr>
          <p:cNvPr id="532" name="TextBox 531">
            <a:extLst>
              <a:ext uri="{FF2B5EF4-FFF2-40B4-BE49-F238E27FC236}">
                <a16:creationId xmlns:a16="http://schemas.microsoft.com/office/drawing/2014/main" id="{7DA8DD1D-2AD9-3340-A723-73BD152BBAC3}"/>
              </a:ext>
            </a:extLst>
          </p:cNvPr>
          <p:cNvSpPr txBox="1"/>
          <p:nvPr/>
        </p:nvSpPr>
        <p:spPr>
          <a:xfrm>
            <a:off x="2586776" y="206940"/>
            <a:ext cx="8577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CM-ROM</a:t>
            </a:r>
          </a:p>
        </p:txBody>
      </p:sp>
      <p:sp>
        <p:nvSpPr>
          <p:cNvPr id="533" name="TextBox 532">
            <a:extLst>
              <a:ext uri="{FF2B5EF4-FFF2-40B4-BE49-F238E27FC236}">
                <a16:creationId xmlns:a16="http://schemas.microsoft.com/office/drawing/2014/main" id="{4A0A50DF-CBB4-F145-A8E6-944616B46650}"/>
              </a:ext>
            </a:extLst>
          </p:cNvPr>
          <p:cNvSpPr txBox="1"/>
          <p:nvPr/>
        </p:nvSpPr>
        <p:spPr>
          <a:xfrm>
            <a:off x="3326712" y="206940"/>
            <a:ext cx="9060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CM-RAM</a:t>
            </a:r>
            <a:r>
              <a:rPr lang="en-US" sz="1400" baseline="-25000" dirty="0"/>
              <a:t>0</a:t>
            </a:r>
          </a:p>
        </p:txBody>
      </p:sp>
      <p:sp>
        <p:nvSpPr>
          <p:cNvPr id="534" name="TextBox 533">
            <a:extLst>
              <a:ext uri="{FF2B5EF4-FFF2-40B4-BE49-F238E27FC236}">
                <a16:creationId xmlns:a16="http://schemas.microsoft.com/office/drawing/2014/main" id="{C12CBB43-6151-E945-9804-3BD953F65073}"/>
              </a:ext>
            </a:extLst>
          </p:cNvPr>
          <p:cNvSpPr txBox="1"/>
          <p:nvPr/>
        </p:nvSpPr>
        <p:spPr>
          <a:xfrm>
            <a:off x="4125905" y="206940"/>
            <a:ext cx="9060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CM-RAM</a:t>
            </a:r>
            <a:r>
              <a:rPr lang="en-US" sz="1400" baseline="-25000" dirty="0"/>
              <a:t>0</a:t>
            </a:r>
          </a:p>
        </p:txBody>
      </p:sp>
      <p:sp>
        <p:nvSpPr>
          <p:cNvPr id="535" name="TextBox 534">
            <a:extLst>
              <a:ext uri="{FF2B5EF4-FFF2-40B4-BE49-F238E27FC236}">
                <a16:creationId xmlns:a16="http://schemas.microsoft.com/office/drawing/2014/main" id="{6FF42605-3A1F-9E4D-BB37-2102E51AC845}"/>
              </a:ext>
            </a:extLst>
          </p:cNvPr>
          <p:cNvSpPr txBox="1"/>
          <p:nvPr/>
        </p:nvSpPr>
        <p:spPr>
          <a:xfrm>
            <a:off x="4949218" y="206940"/>
            <a:ext cx="9060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CM-RAM</a:t>
            </a:r>
            <a:r>
              <a:rPr lang="en-US" sz="1400" baseline="-25000" dirty="0"/>
              <a:t>0</a:t>
            </a:r>
          </a:p>
        </p:txBody>
      </p:sp>
      <p:sp>
        <p:nvSpPr>
          <p:cNvPr id="536" name="TextBox 535">
            <a:extLst>
              <a:ext uri="{FF2B5EF4-FFF2-40B4-BE49-F238E27FC236}">
                <a16:creationId xmlns:a16="http://schemas.microsoft.com/office/drawing/2014/main" id="{B5C29411-1606-614B-B487-02BFCB966FE3}"/>
              </a:ext>
            </a:extLst>
          </p:cNvPr>
          <p:cNvSpPr txBox="1"/>
          <p:nvPr/>
        </p:nvSpPr>
        <p:spPr>
          <a:xfrm>
            <a:off x="5736199" y="206940"/>
            <a:ext cx="9060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CM-RAM</a:t>
            </a:r>
            <a:r>
              <a:rPr lang="en-US" sz="1400" baseline="-25000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5068480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 151">
            <a:extLst>
              <a:ext uri="{FF2B5EF4-FFF2-40B4-BE49-F238E27FC236}">
                <a16:creationId xmlns:a16="http://schemas.microsoft.com/office/drawing/2014/main" id="{CD454EBD-224F-F249-9AEF-F5F571DDA32F}"/>
              </a:ext>
            </a:extLst>
          </p:cNvPr>
          <p:cNvSpPr/>
          <p:nvPr/>
        </p:nvSpPr>
        <p:spPr>
          <a:xfrm>
            <a:off x="2096399" y="6145720"/>
            <a:ext cx="695324" cy="311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0696EB16-EC01-2345-9C49-6D6287E9FA2A}"/>
              </a:ext>
            </a:extLst>
          </p:cNvPr>
          <p:cNvCxnSpPr>
            <a:cxnSpLocks/>
          </p:cNvCxnSpPr>
          <p:nvPr/>
        </p:nvCxnSpPr>
        <p:spPr>
          <a:xfrm flipV="1">
            <a:off x="2424111" y="5473212"/>
            <a:ext cx="0" cy="11502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2" name="Table 101">
            <a:extLst>
              <a:ext uri="{FF2B5EF4-FFF2-40B4-BE49-F238E27FC236}">
                <a16:creationId xmlns:a16="http://schemas.microsoft.com/office/drawing/2014/main" id="{00B43AD3-E5A0-904C-A415-802918FED5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7563648"/>
              </p:ext>
            </p:extLst>
          </p:nvPr>
        </p:nvGraphicFramePr>
        <p:xfrm>
          <a:off x="250411" y="245321"/>
          <a:ext cx="5264340" cy="1676400"/>
        </p:xfrm>
        <a:graphic>
          <a:graphicData uri="http://schemas.openxmlformats.org/drawingml/2006/table">
            <a:tbl>
              <a:tblPr/>
              <a:tblGrid>
                <a:gridCol w="856866">
                  <a:extLst>
                    <a:ext uri="{9D8B030D-6E8A-4147-A177-3AD203B41FA5}">
                      <a16:colId xmlns:a16="http://schemas.microsoft.com/office/drawing/2014/main" val="760947265"/>
                    </a:ext>
                  </a:extLst>
                </a:gridCol>
                <a:gridCol w="599727">
                  <a:extLst>
                    <a:ext uri="{9D8B030D-6E8A-4147-A177-3AD203B41FA5}">
                      <a16:colId xmlns:a16="http://schemas.microsoft.com/office/drawing/2014/main" val="3503458867"/>
                    </a:ext>
                  </a:extLst>
                </a:gridCol>
                <a:gridCol w="3807747">
                  <a:extLst>
                    <a:ext uri="{9D8B030D-6E8A-4147-A177-3AD203B41FA5}">
                      <a16:colId xmlns:a16="http://schemas.microsoft.com/office/drawing/2014/main" val="925352198"/>
                    </a:ext>
                  </a:extLst>
                </a:gridCol>
              </a:tblGrid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Introduction date: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1971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308416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Type: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10-bit Serial-in/Parallel-out, Serial-out Shift Register.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52050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Memory: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256 x 8-bit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54527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Technology: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P-channel silicon gate MOS technology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346425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Number of transistors: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 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8317589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History:</a:t>
                      </a:r>
                      <a:br>
                        <a:rPr lang="en-GB" sz="1100" b="1" dirty="0">
                          <a:latin typeface="+mn-lt"/>
                        </a:rPr>
                      </a:br>
                      <a:r>
                        <a:rPr lang="en-GB" sz="1100" b="1" dirty="0">
                          <a:latin typeface="+mn-lt"/>
                        </a:rPr>
                        <a:t> 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4003 was designed to be used with other MCS-4/40 devices such as the 4004 CPU.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763909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Second Source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National Semiconductors was the only second source.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3848337"/>
                  </a:ext>
                </a:extLst>
              </a:tr>
            </a:tbl>
          </a:graphicData>
        </a:graphic>
      </p:graphicFrame>
      <p:grpSp>
        <p:nvGrpSpPr>
          <p:cNvPr id="38" name="Group 37">
            <a:extLst>
              <a:ext uri="{FF2B5EF4-FFF2-40B4-BE49-F238E27FC236}">
                <a16:creationId xmlns:a16="http://schemas.microsoft.com/office/drawing/2014/main" id="{1746B4F2-803C-1648-B3D3-C8CFB38F393E}"/>
              </a:ext>
            </a:extLst>
          </p:cNvPr>
          <p:cNvGrpSpPr/>
          <p:nvPr/>
        </p:nvGrpSpPr>
        <p:grpSpPr>
          <a:xfrm>
            <a:off x="5605425" y="1088446"/>
            <a:ext cx="6159943" cy="5177073"/>
            <a:chOff x="5605425" y="1088446"/>
            <a:chExt cx="6159943" cy="5177073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60BD7D1-5ABA-114C-A0AF-CB603648744F}"/>
                </a:ext>
              </a:extLst>
            </p:cNvPr>
            <p:cNvGrpSpPr/>
            <p:nvPr/>
          </p:nvGrpSpPr>
          <p:grpSpPr>
            <a:xfrm>
              <a:off x="7557567" y="1088446"/>
              <a:ext cx="2268690" cy="5177073"/>
              <a:chOff x="2854908" y="1095769"/>
              <a:chExt cx="2268690" cy="5177073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56CF6C1-0BC1-384B-ADD6-0D3C772902F5}"/>
                  </a:ext>
                </a:extLst>
              </p:cNvPr>
              <p:cNvGrpSpPr/>
              <p:nvPr/>
            </p:nvGrpSpPr>
            <p:grpSpPr>
              <a:xfrm>
                <a:off x="2854908" y="1095769"/>
                <a:ext cx="2268690" cy="5177073"/>
                <a:chOff x="2854908" y="1095769"/>
                <a:chExt cx="2268690" cy="5177073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162A526B-682F-264E-9D85-EEBA426C8132}"/>
                    </a:ext>
                  </a:extLst>
                </p:cNvPr>
                <p:cNvSpPr/>
                <p:nvPr/>
              </p:nvSpPr>
              <p:spPr>
                <a:xfrm>
                  <a:off x="2897189" y="1402772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42F487B7-CA62-B74D-9C7C-62D9165D2EE5}"/>
                    </a:ext>
                  </a:extLst>
                </p:cNvPr>
                <p:cNvSpPr/>
                <p:nvPr/>
              </p:nvSpPr>
              <p:spPr>
                <a:xfrm>
                  <a:off x="2897189" y="2000044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1A4B9C2C-8D3D-C045-A3A2-E36A31BC7856}"/>
                    </a:ext>
                  </a:extLst>
                </p:cNvPr>
                <p:cNvSpPr/>
                <p:nvPr/>
              </p:nvSpPr>
              <p:spPr>
                <a:xfrm>
                  <a:off x="2905705" y="2560741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884185DB-77B5-4144-B793-709ADF81C0BF}"/>
                    </a:ext>
                  </a:extLst>
                </p:cNvPr>
                <p:cNvSpPr/>
                <p:nvPr/>
              </p:nvSpPr>
              <p:spPr>
                <a:xfrm>
                  <a:off x="2905705" y="3158013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7156B845-3269-7747-BB69-B99BB762D0F2}"/>
                    </a:ext>
                  </a:extLst>
                </p:cNvPr>
                <p:cNvSpPr/>
                <p:nvPr/>
              </p:nvSpPr>
              <p:spPr>
                <a:xfrm>
                  <a:off x="2905705" y="3699817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FB085937-9E2E-1041-AA75-20D3C9E34087}"/>
                    </a:ext>
                  </a:extLst>
                </p:cNvPr>
                <p:cNvSpPr/>
                <p:nvPr/>
              </p:nvSpPr>
              <p:spPr>
                <a:xfrm>
                  <a:off x="2905705" y="4297089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79C92C71-2C35-9E43-A348-E712BC7DBF19}"/>
                    </a:ext>
                  </a:extLst>
                </p:cNvPr>
                <p:cNvSpPr/>
                <p:nvPr/>
              </p:nvSpPr>
              <p:spPr>
                <a:xfrm>
                  <a:off x="2897189" y="4846791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419CB047-D3BA-C443-BF66-8CBF12A88B75}"/>
                    </a:ext>
                  </a:extLst>
                </p:cNvPr>
                <p:cNvSpPr/>
                <p:nvPr/>
              </p:nvSpPr>
              <p:spPr>
                <a:xfrm>
                  <a:off x="2897189" y="5444063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F74D46F4-EA6F-C54B-AF82-844633E6F89A}"/>
                    </a:ext>
                  </a:extLst>
                </p:cNvPr>
                <p:cNvSpPr txBox="1"/>
                <p:nvPr/>
              </p:nvSpPr>
              <p:spPr>
                <a:xfrm>
                  <a:off x="2858661" y="5444063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16</a:t>
                  </a:r>
                  <a:endParaRPr lang="en-US" dirty="0"/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377E9EA6-4298-B044-B3A2-1DC7850E023C}"/>
                    </a:ext>
                  </a:extLst>
                </p:cNvPr>
                <p:cNvSpPr txBox="1"/>
                <p:nvPr/>
              </p:nvSpPr>
              <p:spPr>
                <a:xfrm>
                  <a:off x="2858661" y="4838374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15</a:t>
                  </a:r>
                  <a:endParaRPr lang="en-US" dirty="0"/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A6583B3D-8765-4D4D-AD74-534A853BE42D}"/>
                    </a:ext>
                  </a:extLst>
                </p:cNvPr>
                <p:cNvSpPr txBox="1"/>
                <p:nvPr/>
              </p:nvSpPr>
              <p:spPr>
                <a:xfrm>
                  <a:off x="2858661" y="4276593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14</a:t>
                  </a:r>
                  <a:endParaRPr lang="en-US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0EFBFB4-192E-984B-9586-ECD1701806B9}"/>
                    </a:ext>
                  </a:extLst>
                </p:cNvPr>
                <p:cNvSpPr txBox="1"/>
                <p:nvPr/>
              </p:nvSpPr>
              <p:spPr>
                <a:xfrm>
                  <a:off x="2858661" y="3670904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13</a:t>
                  </a:r>
                  <a:endParaRPr lang="en-US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0A34CBC-4865-DF49-A0D7-FC369650FBD3}"/>
                    </a:ext>
                  </a:extLst>
                </p:cNvPr>
                <p:cNvSpPr txBox="1"/>
                <p:nvPr/>
              </p:nvSpPr>
              <p:spPr>
                <a:xfrm>
                  <a:off x="2854909" y="3147622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12</a:t>
                  </a:r>
                  <a:endParaRPr lang="en-US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574A1F26-3736-EE4F-83B1-E403411FA0D3}"/>
                    </a:ext>
                  </a:extLst>
                </p:cNvPr>
                <p:cNvSpPr txBox="1"/>
                <p:nvPr/>
              </p:nvSpPr>
              <p:spPr>
                <a:xfrm>
                  <a:off x="2854909" y="2541933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11</a:t>
                  </a:r>
                  <a:endParaRPr lang="en-US" dirty="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5CC245CA-59BC-FF4A-B6CB-0716E4E294D7}"/>
                    </a:ext>
                  </a:extLst>
                </p:cNvPr>
                <p:cNvSpPr txBox="1"/>
                <p:nvPr/>
              </p:nvSpPr>
              <p:spPr>
                <a:xfrm>
                  <a:off x="2854909" y="1980152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10</a:t>
                  </a:r>
                  <a:endParaRPr lang="en-US" dirty="0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C1826819-9435-5441-B2FC-E04867D1F76D}"/>
                    </a:ext>
                  </a:extLst>
                </p:cNvPr>
                <p:cNvSpPr txBox="1"/>
                <p:nvPr/>
              </p:nvSpPr>
              <p:spPr>
                <a:xfrm>
                  <a:off x="2854908" y="1374463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9</a:t>
                  </a:r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70B56535-3F22-7949-94C2-70D9718AAB80}"/>
                    </a:ext>
                  </a:extLst>
                </p:cNvPr>
                <p:cNvSpPr txBox="1"/>
                <p:nvPr/>
              </p:nvSpPr>
              <p:spPr>
                <a:xfrm>
                  <a:off x="4736925" y="1374462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8</a:t>
                  </a:r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5758700-864D-AC44-9815-3EA5B2D7006B}"/>
                    </a:ext>
                  </a:extLst>
                </p:cNvPr>
                <p:cNvSpPr txBox="1"/>
                <p:nvPr/>
              </p:nvSpPr>
              <p:spPr>
                <a:xfrm>
                  <a:off x="4736925" y="1982675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7</a:t>
                  </a:r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ED3EBAE8-DB35-9A43-8256-7CC2691DB09C}"/>
                    </a:ext>
                  </a:extLst>
                </p:cNvPr>
                <p:cNvSpPr txBox="1"/>
                <p:nvPr/>
              </p:nvSpPr>
              <p:spPr>
                <a:xfrm>
                  <a:off x="4749805" y="2555226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6</a:t>
                  </a:r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F482B356-4C8A-5944-9E50-6334C6337F2B}"/>
                    </a:ext>
                  </a:extLst>
                </p:cNvPr>
                <p:cNvSpPr txBox="1"/>
                <p:nvPr/>
              </p:nvSpPr>
              <p:spPr>
                <a:xfrm>
                  <a:off x="4749805" y="3132755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5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ED90DD4C-3B06-D840-9D5B-0A7AC35468B3}"/>
                    </a:ext>
                  </a:extLst>
                </p:cNvPr>
                <p:cNvSpPr txBox="1"/>
                <p:nvPr/>
              </p:nvSpPr>
              <p:spPr>
                <a:xfrm>
                  <a:off x="4743310" y="3679468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4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ED5AE710-FDE2-C841-A0B2-FCCD1C2616BE}"/>
                    </a:ext>
                  </a:extLst>
                </p:cNvPr>
                <p:cNvSpPr txBox="1"/>
                <p:nvPr/>
              </p:nvSpPr>
              <p:spPr>
                <a:xfrm>
                  <a:off x="4743310" y="4287681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3</a:t>
                  </a: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0132DDA6-D48E-B948-8A62-016AA473EF92}"/>
                    </a:ext>
                  </a:extLst>
                </p:cNvPr>
                <p:cNvSpPr txBox="1"/>
                <p:nvPr/>
              </p:nvSpPr>
              <p:spPr>
                <a:xfrm>
                  <a:off x="4756190" y="4860232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2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1AD38BCB-FC59-0240-8BEC-AAB1E6926ECB}"/>
                    </a:ext>
                  </a:extLst>
                </p:cNvPr>
                <p:cNvSpPr txBox="1"/>
                <p:nvPr/>
              </p:nvSpPr>
              <p:spPr>
                <a:xfrm>
                  <a:off x="4756190" y="5437761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1</a:t>
                  </a:r>
                </a:p>
              </p:txBody>
            </p:sp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90323245-E493-C744-85FB-20C57334397D}"/>
                    </a:ext>
                  </a:extLst>
                </p:cNvPr>
                <p:cNvSpPr/>
                <p:nvPr/>
              </p:nvSpPr>
              <p:spPr>
                <a:xfrm>
                  <a:off x="3197291" y="1095769"/>
                  <a:ext cx="1600794" cy="4947797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" name="Oval 2">
                  <a:extLst>
                    <a:ext uri="{FF2B5EF4-FFF2-40B4-BE49-F238E27FC236}">
                      <a16:creationId xmlns:a16="http://schemas.microsoft.com/office/drawing/2014/main" id="{BB3CA70C-4C58-2D45-B548-43CA1110DD25}"/>
                    </a:ext>
                  </a:extLst>
                </p:cNvPr>
                <p:cNvSpPr/>
                <p:nvPr/>
              </p:nvSpPr>
              <p:spPr>
                <a:xfrm>
                  <a:off x="3798728" y="5894424"/>
                  <a:ext cx="378418" cy="37841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bg1"/>
                      </a:solidFill>
                    </a:ln>
                  </a:endParaRPr>
                </a:p>
              </p:txBody>
            </p:sp>
          </p:grp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B35441E-F1F7-B948-A70F-16B7905F5C68}"/>
                  </a:ext>
                </a:extLst>
              </p:cNvPr>
              <p:cNvSpPr txBox="1"/>
              <p:nvPr/>
            </p:nvSpPr>
            <p:spPr>
              <a:xfrm rot="16200000">
                <a:off x="3559106" y="3264318"/>
                <a:ext cx="87716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schemeClr val="bg1"/>
                    </a:solidFill>
                  </a:rPr>
                  <a:t>i4003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680FDA0-4915-4640-B858-0AA74DC34C00}"/>
                </a:ext>
              </a:extLst>
            </p:cNvPr>
            <p:cNvSpPr txBox="1"/>
            <p:nvPr/>
          </p:nvSpPr>
          <p:spPr>
            <a:xfrm>
              <a:off x="6982448" y="3646392"/>
              <a:ext cx="4539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9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95C4066-BFDC-9742-8A47-18106B88EC76}"/>
                </a:ext>
              </a:extLst>
            </p:cNvPr>
            <p:cNvSpPr txBox="1"/>
            <p:nvPr/>
          </p:nvSpPr>
          <p:spPr>
            <a:xfrm>
              <a:off x="7020920" y="423535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0FF1CCB-D146-5E47-AB48-CCDE3FFAB840}"/>
                </a:ext>
              </a:extLst>
            </p:cNvPr>
            <p:cNvSpPr txBox="1"/>
            <p:nvPr/>
          </p:nvSpPr>
          <p:spPr>
            <a:xfrm>
              <a:off x="7020920" y="481682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</a:t>
              </a:r>
              <a:r>
                <a:rPr lang="en-US" baseline="-25000" dirty="0"/>
                <a:t>1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57CBFF0-721D-494D-A3CC-AC0AF1CD18B3}"/>
                </a:ext>
              </a:extLst>
            </p:cNvPr>
            <p:cNvSpPr txBox="1"/>
            <p:nvPr/>
          </p:nvSpPr>
          <p:spPr>
            <a:xfrm>
              <a:off x="7020920" y="538722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</a:t>
              </a:r>
              <a:r>
                <a:rPr lang="en-US" baseline="-25000" dirty="0"/>
                <a:t>0</a:t>
              </a:r>
            </a:p>
          </p:txBody>
        </p:sp>
        <p:sp>
          <p:nvSpPr>
            <p:cNvPr id="47" name="Double Brace 46">
              <a:extLst>
                <a:ext uri="{FF2B5EF4-FFF2-40B4-BE49-F238E27FC236}">
                  <a16:creationId xmlns:a16="http://schemas.microsoft.com/office/drawing/2014/main" id="{B92355B1-C777-3340-BF54-A8CDB40B8A13}"/>
                </a:ext>
              </a:extLst>
            </p:cNvPr>
            <p:cNvSpPr/>
            <p:nvPr/>
          </p:nvSpPr>
          <p:spPr>
            <a:xfrm>
              <a:off x="6539361" y="1318147"/>
              <a:ext cx="2872681" cy="2651098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6BCD0F3-52C2-2645-BE46-E75F33B0CEEE}"/>
                </a:ext>
              </a:extLst>
            </p:cNvPr>
            <p:cNvSpPr txBox="1"/>
            <p:nvPr/>
          </p:nvSpPr>
          <p:spPr>
            <a:xfrm>
              <a:off x="9976096" y="3105838"/>
              <a:ext cx="4558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</a:t>
              </a:r>
              <a:r>
                <a:rPr lang="en-US" baseline="-25000" dirty="0"/>
                <a:t>SS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BC3687A-C0F0-2941-B5CD-E34BA8D61228}"/>
                </a:ext>
              </a:extLst>
            </p:cNvPr>
            <p:cNvSpPr txBox="1"/>
            <p:nvPr/>
          </p:nvSpPr>
          <p:spPr>
            <a:xfrm>
              <a:off x="9976096" y="5398435"/>
              <a:ext cx="17892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Clock Pulse Input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B7987C9-7AA3-E241-ADF5-EF92189810CC}"/>
                </a:ext>
              </a:extLst>
            </p:cNvPr>
            <p:cNvSpPr txBox="1"/>
            <p:nvPr/>
          </p:nvSpPr>
          <p:spPr>
            <a:xfrm>
              <a:off x="5794245" y="4842743"/>
              <a:ext cx="11063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Serial Out</a:t>
              </a:r>
              <a:endParaRPr lang="en-US" baseline="-250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EE809C1-1E01-0448-90C0-B924FBC2AA1E}"/>
                </a:ext>
              </a:extLst>
            </p:cNvPr>
            <p:cNvSpPr txBox="1"/>
            <p:nvPr/>
          </p:nvSpPr>
          <p:spPr>
            <a:xfrm>
              <a:off x="9976096" y="361059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1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6438E7C-9D05-914C-8753-FB8A00471470}"/>
                </a:ext>
              </a:extLst>
            </p:cNvPr>
            <p:cNvSpPr txBox="1"/>
            <p:nvPr/>
          </p:nvSpPr>
          <p:spPr>
            <a:xfrm>
              <a:off x="9976096" y="426927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0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086D043-5AD7-6544-83B7-A5C039D51449}"/>
                </a:ext>
              </a:extLst>
            </p:cNvPr>
            <p:cNvSpPr txBox="1"/>
            <p:nvPr/>
          </p:nvSpPr>
          <p:spPr>
            <a:xfrm>
              <a:off x="9976096" y="4858321"/>
              <a:ext cx="852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 In</a:t>
              </a:r>
              <a:endParaRPr lang="en-US" baseline="-25000" dirty="0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84E0556F-AB73-0E45-8B9A-5222C5580DBD}"/>
                </a:ext>
              </a:extLst>
            </p:cNvPr>
            <p:cNvSpPr txBox="1"/>
            <p:nvPr/>
          </p:nvSpPr>
          <p:spPr>
            <a:xfrm>
              <a:off x="5870679" y="2404594"/>
              <a:ext cx="60785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Parallel</a:t>
              </a:r>
            </a:p>
            <a:p>
              <a:pPr algn="ctr"/>
              <a:r>
                <a:rPr lang="en-US" sz="1100" dirty="0"/>
                <a:t>Output</a:t>
              </a:r>
            </a:p>
          </p:txBody>
        </p:sp>
        <p:sp>
          <p:nvSpPr>
            <p:cNvPr id="104" name="Double Brace 103">
              <a:extLst>
                <a:ext uri="{FF2B5EF4-FFF2-40B4-BE49-F238E27FC236}">
                  <a16:creationId xmlns:a16="http://schemas.microsoft.com/office/drawing/2014/main" id="{BC7393DC-24DC-7847-B29D-00AA63B04FD4}"/>
                </a:ext>
              </a:extLst>
            </p:cNvPr>
            <p:cNvSpPr/>
            <p:nvPr/>
          </p:nvSpPr>
          <p:spPr>
            <a:xfrm>
              <a:off x="7966010" y="1314115"/>
              <a:ext cx="2872681" cy="1651901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C0A3E149-4AFA-C447-90CD-14F8CD990EE9}"/>
                </a:ext>
              </a:extLst>
            </p:cNvPr>
            <p:cNvSpPr txBox="1"/>
            <p:nvPr/>
          </p:nvSpPr>
          <p:spPr>
            <a:xfrm>
              <a:off x="10835187" y="1911273"/>
              <a:ext cx="60785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Parallel</a:t>
              </a:r>
            </a:p>
            <a:p>
              <a:pPr algn="ctr"/>
              <a:r>
                <a:rPr lang="en-US" sz="1100" dirty="0"/>
                <a:t>Output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44A60F6A-346A-844B-8241-BA2B88739CF8}"/>
                </a:ext>
              </a:extLst>
            </p:cNvPr>
            <p:cNvSpPr txBox="1"/>
            <p:nvPr/>
          </p:nvSpPr>
          <p:spPr>
            <a:xfrm>
              <a:off x="5605425" y="5405962"/>
              <a:ext cx="14153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Enable Input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039F74CF-3536-514B-B411-77E5D2A8379F}"/>
                </a:ext>
              </a:extLst>
            </p:cNvPr>
            <p:cNvSpPr txBox="1"/>
            <p:nvPr/>
          </p:nvSpPr>
          <p:spPr>
            <a:xfrm>
              <a:off x="9976096" y="2504355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F6C70F83-824C-C94E-A85D-0C189EF37F2C}"/>
                </a:ext>
              </a:extLst>
            </p:cNvPr>
            <p:cNvSpPr txBox="1"/>
            <p:nvPr/>
          </p:nvSpPr>
          <p:spPr>
            <a:xfrm>
              <a:off x="9976096" y="192368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3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C0D62AA2-0D90-AE4C-9E96-77CE57E54E14}"/>
                </a:ext>
              </a:extLst>
            </p:cNvPr>
            <p:cNvSpPr txBox="1"/>
            <p:nvPr/>
          </p:nvSpPr>
          <p:spPr>
            <a:xfrm>
              <a:off x="9976096" y="1332728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4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6BE84F41-D36E-DA4B-BF7C-984ED46EC8AD}"/>
                </a:ext>
              </a:extLst>
            </p:cNvPr>
            <p:cNvSpPr txBox="1"/>
            <p:nvPr/>
          </p:nvSpPr>
          <p:spPr>
            <a:xfrm>
              <a:off x="7017714" y="1336181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5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11D215C7-2AE5-0F4B-846D-B8FD4E97021C}"/>
                </a:ext>
              </a:extLst>
            </p:cNvPr>
            <p:cNvSpPr txBox="1"/>
            <p:nvPr/>
          </p:nvSpPr>
          <p:spPr>
            <a:xfrm>
              <a:off x="7017714" y="1935808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6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D1769C02-A246-024A-B53B-2A2AF23C42FB}"/>
                </a:ext>
              </a:extLst>
            </p:cNvPr>
            <p:cNvSpPr txBox="1"/>
            <p:nvPr/>
          </p:nvSpPr>
          <p:spPr>
            <a:xfrm>
              <a:off x="7017714" y="2486348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7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BCACCA28-B5E1-D240-919F-B595F42C4E3E}"/>
                </a:ext>
              </a:extLst>
            </p:cNvPr>
            <p:cNvSpPr txBox="1"/>
            <p:nvPr/>
          </p:nvSpPr>
          <p:spPr>
            <a:xfrm>
              <a:off x="7017714" y="3101917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8</a:t>
              </a:r>
            </a:p>
          </p:txBody>
        </p:sp>
        <p:sp>
          <p:nvSpPr>
            <p:cNvPr id="114" name="Double Brace 113">
              <a:extLst>
                <a:ext uri="{FF2B5EF4-FFF2-40B4-BE49-F238E27FC236}">
                  <a16:creationId xmlns:a16="http://schemas.microsoft.com/office/drawing/2014/main" id="{DC0695B1-5ABA-2542-841F-CBC4204D2DFD}"/>
                </a:ext>
              </a:extLst>
            </p:cNvPr>
            <p:cNvSpPr/>
            <p:nvPr/>
          </p:nvSpPr>
          <p:spPr>
            <a:xfrm>
              <a:off x="7972368" y="3586212"/>
              <a:ext cx="2800263" cy="1112694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81F0E9AE-63D8-CE46-8A90-AE978A0DF4E4}"/>
                </a:ext>
              </a:extLst>
            </p:cNvPr>
            <p:cNvSpPr txBox="1"/>
            <p:nvPr/>
          </p:nvSpPr>
          <p:spPr>
            <a:xfrm>
              <a:off x="10777706" y="3954434"/>
              <a:ext cx="74431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Parallel</a:t>
              </a:r>
            </a:p>
            <a:p>
              <a:pPr algn="ctr"/>
              <a:r>
                <a:rPr lang="en-US" sz="1100" dirty="0"/>
                <a:t>Output</a:t>
              </a: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E7F3F142-49B7-2540-9C9D-B146675E235A}"/>
              </a:ext>
            </a:extLst>
          </p:cNvPr>
          <p:cNvGrpSpPr/>
          <p:nvPr/>
        </p:nvGrpSpPr>
        <p:grpSpPr>
          <a:xfrm>
            <a:off x="1610385" y="3468428"/>
            <a:ext cx="1361223" cy="3541071"/>
            <a:chOff x="8362051" y="1084130"/>
            <a:chExt cx="1361223" cy="3541071"/>
          </a:xfrm>
        </p:grpSpPr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DE5553F4-1BA6-BE4B-8BB4-3B836E7D090D}"/>
                </a:ext>
              </a:extLst>
            </p:cNvPr>
            <p:cNvGrpSpPr/>
            <p:nvPr/>
          </p:nvGrpSpPr>
          <p:grpSpPr>
            <a:xfrm>
              <a:off x="8362051" y="1480950"/>
              <a:ext cx="1361223" cy="2695959"/>
              <a:chOff x="8362051" y="1480950"/>
              <a:chExt cx="1361223" cy="2695959"/>
            </a:xfrm>
          </p:grpSpPr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7401F739-0AE0-7B4F-896F-4C2B98CA302A}"/>
                  </a:ext>
                </a:extLst>
              </p:cNvPr>
              <p:cNvSpPr/>
              <p:nvPr/>
            </p:nvSpPr>
            <p:spPr>
              <a:xfrm>
                <a:off x="8780318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98D79E2F-D1DC-0545-A95B-E5E39B3D3092}"/>
                  </a:ext>
                </a:extLst>
              </p:cNvPr>
              <p:cNvSpPr/>
              <p:nvPr/>
            </p:nvSpPr>
            <p:spPr>
              <a:xfrm>
                <a:off x="8780317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874087AF-A3D8-004D-A074-D75E6044CBF2}"/>
                  </a:ext>
                </a:extLst>
              </p:cNvPr>
              <p:cNvSpPr/>
              <p:nvPr/>
            </p:nvSpPr>
            <p:spPr>
              <a:xfrm>
                <a:off x="9109862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8CB9BA92-F58D-9C4E-9F60-C17676313F10}"/>
                  </a:ext>
                </a:extLst>
              </p:cNvPr>
              <p:cNvSpPr/>
              <p:nvPr/>
            </p:nvSpPr>
            <p:spPr>
              <a:xfrm>
                <a:off x="9109861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1A0A0A04-86B8-D545-AD1E-28B75979E45D}"/>
                  </a:ext>
                </a:extLst>
              </p:cNvPr>
              <p:cNvSpPr txBox="1"/>
              <p:nvPr/>
            </p:nvSpPr>
            <p:spPr>
              <a:xfrm>
                <a:off x="9421588" y="3786454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514A85B-0356-114F-83FB-70F62F9BAE58}"/>
                  </a:ext>
                </a:extLst>
              </p:cNvPr>
              <p:cNvSpPr txBox="1"/>
              <p:nvPr/>
            </p:nvSpPr>
            <p:spPr>
              <a:xfrm>
                <a:off x="9421587" y="347683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127" name="TextBox 126">
                <a:extLst>
                  <a:ext uri="{FF2B5EF4-FFF2-40B4-BE49-F238E27FC236}">
                    <a16:creationId xmlns:a16="http://schemas.microsoft.com/office/drawing/2014/main" id="{B4CED1DB-9167-9649-883B-0477EDA3799E}"/>
                  </a:ext>
                </a:extLst>
              </p:cNvPr>
              <p:cNvSpPr txBox="1"/>
              <p:nvPr/>
            </p:nvSpPr>
            <p:spPr>
              <a:xfrm>
                <a:off x="8362051" y="380757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16</a:t>
                </a:r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AB6FEAF9-8AB2-D34C-8557-6026746AFFAE}"/>
                  </a:ext>
                </a:extLst>
              </p:cNvPr>
              <p:cNvSpPr txBox="1"/>
              <p:nvPr/>
            </p:nvSpPr>
            <p:spPr>
              <a:xfrm>
                <a:off x="8367432" y="3465101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15</a:t>
                </a:r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7B90DA9-B7CB-C541-A93B-15055DFB67A7}"/>
                  </a:ext>
                </a:extLst>
              </p:cNvPr>
              <p:cNvSpPr/>
              <p:nvPr/>
            </p:nvSpPr>
            <p:spPr>
              <a:xfrm>
                <a:off x="8780318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2B598CB1-CACE-954A-B8BB-6BA1DF46628F}"/>
                  </a:ext>
                </a:extLst>
              </p:cNvPr>
              <p:cNvSpPr/>
              <p:nvPr/>
            </p:nvSpPr>
            <p:spPr>
              <a:xfrm>
                <a:off x="8780317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3DC0D4C1-7DC6-2844-BB02-48E9397DC617}"/>
                  </a:ext>
                </a:extLst>
              </p:cNvPr>
              <p:cNvSpPr/>
              <p:nvPr/>
            </p:nvSpPr>
            <p:spPr>
              <a:xfrm>
                <a:off x="9109862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EDF3DD6C-271B-2F4B-A628-C3BA93057C7D}"/>
                  </a:ext>
                </a:extLst>
              </p:cNvPr>
              <p:cNvSpPr/>
              <p:nvPr/>
            </p:nvSpPr>
            <p:spPr>
              <a:xfrm>
                <a:off x="9109861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32C6880-6604-2248-BFEB-2F1BA8BA4993}"/>
                  </a:ext>
                </a:extLst>
              </p:cNvPr>
              <p:cNvSpPr txBox="1"/>
              <p:nvPr/>
            </p:nvSpPr>
            <p:spPr>
              <a:xfrm>
                <a:off x="9421588" y="31232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39D4E1BC-9663-A947-8B3D-9F452DCFDD23}"/>
                  </a:ext>
                </a:extLst>
              </p:cNvPr>
              <p:cNvSpPr txBox="1"/>
              <p:nvPr/>
            </p:nvSpPr>
            <p:spPr>
              <a:xfrm>
                <a:off x="9421587" y="2813611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EE1C887D-6324-2C4E-A0EF-96AC726DA72A}"/>
                  </a:ext>
                </a:extLst>
              </p:cNvPr>
              <p:cNvSpPr txBox="1"/>
              <p:nvPr/>
            </p:nvSpPr>
            <p:spPr>
              <a:xfrm>
                <a:off x="8362051" y="3144358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14</a:t>
                </a: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A28FD37A-254D-CC4F-B43A-5C3782CBA9AD}"/>
                  </a:ext>
                </a:extLst>
              </p:cNvPr>
              <p:cNvSpPr txBox="1"/>
              <p:nvPr/>
            </p:nvSpPr>
            <p:spPr>
              <a:xfrm>
                <a:off x="8367432" y="280188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13</a:t>
                </a:r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FBB4B9F5-EC0D-9149-A833-A6058AAF7A6B}"/>
                  </a:ext>
                </a:extLst>
              </p:cNvPr>
              <p:cNvSpPr/>
              <p:nvPr/>
            </p:nvSpPr>
            <p:spPr>
              <a:xfrm>
                <a:off x="8780318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71F1B137-B4E7-DC42-8BCC-28B745DA5657}"/>
                  </a:ext>
                </a:extLst>
              </p:cNvPr>
              <p:cNvSpPr/>
              <p:nvPr/>
            </p:nvSpPr>
            <p:spPr>
              <a:xfrm>
                <a:off x="8780317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4246FC38-32F1-8E45-BEA6-E5E771EBA60E}"/>
                  </a:ext>
                </a:extLst>
              </p:cNvPr>
              <p:cNvSpPr/>
              <p:nvPr/>
            </p:nvSpPr>
            <p:spPr>
              <a:xfrm>
                <a:off x="9109862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0970CDED-4EB2-494E-A82F-E0587B9368C5}"/>
                  </a:ext>
                </a:extLst>
              </p:cNvPr>
              <p:cNvSpPr/>
              <p:nvPr/>
            </p:nvSpPr>
            <p:spPr>
              <a:xfrm>
                <a:off x="9109861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96F16CCE-C54E-554D-97BC-4A22E5B5B5AD}"/>
                  </a:ext>
                </a:extLst>
              </p:cNvPr>
              <p:cNvSpPr txBox="1"/>
              <p:nvPr/>
            </p:nvSpPr>
            <p:spPr>
              <a:xfrm>
                <a:off x="9421588" y="246552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459AB2C8-9F56-9149-9970-504F5718C4F2}"/>
                  </a:ext>
                </a:extLst>
              </p:cNvPr>
              <p:cNvSpPr txBox="1"/>
              <p:nvPr/>
            </p:nvSpPr>
            <p:spPr>
              <a:xfrm>
                <a:off x="9421587" y="2155898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6</a:t>
                </a:r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A11057F8-5882-9A47-A26D-2400905253AA}"/>
                  </a:ext>
                </a:extLst>
              </p:cNvPr>
              <p:cNvSpPr txBox="1"/>
              <p:nvPr/>
            </p:nvSpPr>
            <p:spPr>
              <a:xfrm>
                <a:off x="8362051" y="248664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12</a:t>
                </a:r>
              </a:p>
            </p:txBody>
          </p:sp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51BB75E3-4764-9F49-91A5-416AE10BE041}"/>
                  </a:ext>
                </a:extLst>
              </p:cNvPr>
              <p:cNvSpPr txBox="1"/>
              <p:nvPr/>
            </p:nvSpPr>
            <p:spPr>
              <a:xfrm>
                <a:off x="8367432" y="2144169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11</a:t>
                </a:r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A30DA640-DE90-3D4C-B6E3-C287BA14DC04}"/>
                  </a:ext>
                </a:extLst>
              </p:cNvPr>
              <p:cNvSpPr/>
              <p:nvPr/>
            </p:nvSpPr>
            <p:spPr>
              <a:xfrm>
                <a:off x="8780318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F55890F9-D658-004C-A5D5-C05B52E88CF2}"/>
                  </a:ext>
                </a:extLst>
              </p:cNvPr>
              <p:cNvSpPr/>
              <p:nvPr/>
            </p:nvSpPr>
            <p:spPr>
              <a:xfrm>
                <a:off x="8780317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2EE528FD-3D24-3140-8EDC-4401CABD885C}"/>
                  </a:ext>
                </a:extLst>
              </p:cNvPr>
              <p:cNvSpPr/>
              <p:nvPr/>
            </p:nvSpPr>
            <p:spPr>
              <a:xfrm>
                <a:off x="9109862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E5932FC5-A5EE-3E4F-B41B-D4BBFE87F6DD}"/>
                  </a:ext>
                </a:extLst>
              </p:cNvPr>
              <p:cNvSpPr/>
              <p:nvPr/>
            </p:nvSpPr>
            <p:spPr>
              <a:xfrm>
                <a:off x="9109861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36301538-9CCD-274E-AC02-40F4A9141121}"/>
                  </a:ext>
                </a:extLst>
              </p:cNvPr>
              <p:cNvSpPr txBox="1"/>
              <p:nvPr/>
            </p:nvSpPr>
            <p:spPr>
              <a:xfrm>
                <a:off x="9421588" y="1802303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153" name="TextBox 152">
                <a:extLst>
                  <a:ext uri="{FF2B5EF4-FFF2-40B4-BE49-F238E27FC236}">
                    <a16:creationId xmlns:a16="http://schemas.microsoft.com/office/drawing/2014/main" id="{1F84366F-3E80-1D42-BA44-6D3502592264}"/>
                  </a:ext>
                </a:extLst>
              </p:cNvPr>
              <p:cNvSpPr txBox="1"/>
              <p:nvPr/>
            </p:nvSpPr>
            <p:spPr>
              <a:xfrm>
                <a:off x="9421587" y="149267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F11A3449-486C-2A4F-8429-98DBE00DDBF5}"/>
                  </a:ext>
                </a:extLst>
              </p:cNvPr>
              <p:cNvSpPr txBox="1"/>
              <p:nvPr/>
            </p:nvSpPr>
            <p:spPr>
              <a:xfrm>
                <a:off x="8362051" y="1823426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156" name="TextBox 155">
                <a:extLst>
                  <a:ext uri="{FF2B5EF4-FFF2-40B4-BE49-F238E27FC236}">
                    <a16:creationId xmlns:a16="http://schemas.microsoft.com/office/drawing/2014/main" id="{E13D9989-8820-0A47-90BB-B52A86E64614}"/>
                  </a:ext>
                </a:extLst>
              </p:cNvPr>
              <p:cNvSpPr txBox="1"/>
              <p:nvPr/>
            </p:nvSpPr>
            <p:spPr>
              <a:xfrm>
                <a:off x="8367432" y="1480950"/>
                <a:ext cx="3545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 9</a:t>
                </a:r>
              </a:p>
            </p:txBody>
          </p:sp>
        </p:grp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48923027-6D14-324E-8CF2-159EFEDE75C6}"/>
                </a:ext>
              </a:extLst>
            </p:cNvPr>
            <p:cNvSpPr txBox="1"/>
            <p:nvPr/>
          </p:nvSpPr>
          <p:spPr>
            <a:xfrm>
              <a:off x="8780318" y="1084130"/>
              <a:ext cx="6412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PINS</a:t>
              </a:r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02B650C1-4C5C-9242-8922-3917DB66112C}"/>
                </a:ext>
              </a:extLst>
            </p:cNvPr>
            <p:cNvSpPr/>
            <p:nvPr/>
          </p:nvSpPr>
          <p:spPr>
            <a:xfrm>
              <a:off x="8936180" y="4046880"/>
              <a:ext cx="378418" cy="3784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DF19F9C6-99D9-7B43-8083-7B2A8D4121CD}"/>
                </a:ext>
              </a:extLst>
            </p:cNvPr>
            <p:cNvSpPr/>
            <p:nvPr/>
          </p:nvSpPr>
          <p:spPr>
            <a:xfrm>
              <a:off x="8775149" y="4147477"/>
              <a:ext cx="695324" cy="311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74030E7-6CCE-504A-9186-184CD6F2C1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2861" y="3474969"/>
              <a:ext cx="0" cy="11502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30175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1F02D44C-ED82-0B4F-BF8D-A3AB2AF514BC}"/>
              </a:ext>
            </a:extLst>
          </p:cNvPr>
          <p:cNvGrpSpPr/>
          <p:nvPr/>
        </p:nvGrpSpPr>
        <p:grpSpPr>
          <a:xfrm>
            <a:off x="3281710" y="67377"/>
            <a:ext cx="5263889" cy="6858000"/>
            <a:chOff x="2068927" y="0"/>
            <a:chExt cx="5263889" cy="685800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6E6F9D6-8480-FB40-9436-8B7B1541AAAB}"/>
                </a:ext>
              </a:extLst>
            </p:cNvPr>
            <p:cNvGrpSpPr/>
            <p:nvPr/>
          </p:nvGrpSpPr>
          <p:grpSpPr>
            <a:xfrm>
              <a:off x="2068927" y="0"/>
              <a:ext cx="5263889" cy="6858000"/>
              <a:chOff x="2068927" y="0"/>
              <a:chExt cx="5263889" cy="6858000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466E6EBC-B655-8941-AA53-8CA93B39F1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068927" y="0"/>
                <a:ext cx="5263889" cy="6858000"/>
              </a:xfrm>
              <a:prstGeom prst="rect">
                <a:avLst/>
              </a:prstGeom>
            </p:spPr>
          </p:pic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ACAA619-F465-234C-AD06-777D3E390B8E}"/>
                  </a:ext>
                </a:extLst>
              </p:cNvPr>
              <p:cNvSpPr/>
              <p:nvPr/>
            </p:nvSpPr>
            <p:spPr>
              <a:xfrm>
                <a:off x="3218688" y="501777"/>
                <a:ext cx="3941064" cy="21945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8A5F876D-A576-7E44-A234-D7CB6FB023AA}"/>
                  </a:ext>
                </a:extLst>
              </p:cNvPr>
              <p:cNvSpPr/>
              <p:nvPr/>
            </p:nvSpPr>
            <p:spPr>
              <a:xfrm>
                <a:off x="2173224" y="54864"/>
                <a:ext cx="1992320" cy="69494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6" name="Picture 5" descr="Logo&#10;&#10;Description automatically generated">
                <a:extLst>
                  <a:ext uri="{FF2B5EF4-FFF2-40B4-BE49-F238E27FC236}">
                    <a16:creationId xmlns:a16="http://schemas.microsoft.com/office/drawing/2014/main" id="{8FBE1492-583E-BC4B-8593-DDEBBB2D93C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4962"/>
                        </a14:imgEffect>
                        <a14:imgEffect>
                          <a14:saturation sat="0"/>
                        </a14:imgEffect>
                      </a14:imgLayer>
                    </a14:imgProps>
                  </a:ext>
                </a:extLst>
              </a:blip>
              <a:srcRect/>
              <a:stretch/>
            </p:blipFill>
            <p:spPr>
              <a:xfrm>
                <a:off x="2281357" y="269310"/>
                <a:ext cx="1893712" cy="460109"/>
              </a:xfrm>
              <a:prstGeom prst="rect">
                <a:avLst/>
              </a:prstGeom>
            </p:spPr>
          </p:pic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61170D-4945-6B47-9FEC-D46744080F7F}"/>
                </a:ext>
              </a:extLst>
            </p:cNvPr>
            <p:cNvSpPr/>
            <p:nvPr/>
          </p:nvSpPr>
          <p:spPr>
            <a:xfrm>
              <a:off x="2292548" y="6672923"/>
              <a:ext cx="1235789" cy="1302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AAA00C2-26C6-8A47-BD5B-ABF7ACED3467}"/>
                </a:ext>
              </a:extLst>
            </p:cNvPr>
            <p:cNvSpPr txBox="1"/>
            <p:nvPr/>
          </p:nvSpPr>
          <p:spPr>
            <a:xfrm>
              <a:off x="2218761" y="6610915"/>
              <a:ext cx="1111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Andrew </a:t>
              </a:r>
              <a:r>
                <a:rPr lang="en-US" sz="800" dirty="0" err="1"/>
                <a:t>Shapton</a:t>
              </a:r>
              <a:r>
                <a:rPr lang="en-US" sz="800" dirty="0"/>
                <a:t> 2021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264F956-C735-0246-884E-9F612DE6BAAA}"/>
                </a:ext>
              </a:extLst>
            </p:cNvPr>
            <p:cNvSpPr/>
            <p:nvPr/>
          </p:nvSpPr>
          <p:spPr>
            <a:xfrm>
              <a:off x="4207431" y="6480701"/>
              <a:ext cx="1235789" cy="1302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626252E-C20D-BC45-B201-3F506AE0B256}"/>
                </a:ext>
              </a:extLst>
            </p:cNvPr>
            <p:cNvSpPr txBox="1"/>
            <p:nvPr/>
          </p:nvSpPr>
          <p:spPr>
            <a:xfrm>
              <a:off x="4419544" y="6395471"/>
              <a:ext cx="56938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b="1" dirty="0"/>
                <a:t>July 2021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DA358F9-721F-5E48-9EF8-80A2E8F563F8}"/>
                </a:ext>
              </a:extLst>
            </p:cNvPr>
            <p:cNvSpPr/>
            <p:nvPr/>
          </p:nvSpPr>
          <p:spPr>
            <a:xfrm>
              <a:off x="4031671" y="506872"/>
              <a:ext cx="325242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/>
                <a:t>https://</a:t>
              </a:r>
              <a:r>
                <a:rPr lang="en-US" sz="1400" dirty="0" err="1"/>
                <a:t>github.com</a:t>
              </a:r>
              <a:r>
                <a:rPr lang="en-US" sz="1400" dirty="0"/>
                <a:t>/</a:t>
              </a:r>
              <a:r>
                <a:rPr lang="en-US" sz="1400" dirty="0" err="1"/>
                <a:t>alshapton</a:t>
              </a:r>
              <a:r>
                <a:rPr lang="en-US" sz="1400" dirty="0"/>
                <a:t>/Pyntel4004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5CA28DC-F4C9-F141-83E5-776E45C649D0}"/>
                </a:ext>
              </a:extLst>
            </p:cNvPr>
            <p:cNvSpPr/>
            <p:nvPr/>
          </p:nvSpPr>
          <p:spPr>
            <a:xfrm>
              <a:off x="2774361" y="1457608"/>
              <a:ext cx="3979523" cy="17201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0E32AF3-E7BB-7743-8637-7BA03C1CCECE}"/>
                </a:ext>
              </a:extLst>
            </p:cNvPr>
            <p:cNvSpPr txBox="1"/>
            <p:nvPr/>
          </p:nvSpPr>
          <p:spPr>
            <a:xfrm>
              <a:off x="2991621" y="2092482"/>
              <a:ext cx="3418500" cy="954107"/>
            </a:xfrm>
            <a:prstGeom prst="rect">
              <a:avLst/>
            </a:prstGeom>
            <a:noFill/>
            <a:ln w="22225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b="1" dirty="0"/>
                <a:t>Assembly Language</a:t>
              </a:r>
            </a:p>
            <a:p>
              <a:pPr algn="ctr"/>
              <a:r>
                <a:rPr lang="en-US" sz="2800" b="1" dirty="0"/>
                <a:t>Programming Manual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017754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Rectangle 147">
            <a:extLst>
              <a:ext uri="{FF2B5EF4-FFF2-40B4-BE49-F238E27FC236}">
                <a16:creationId xmlns:a16="http://schemas.microsoft.com/office/drawing/2014/main" id="{DA9EE58A-CEF9-8C43-8D9D-BF92B9072A37}"/>
              </a:ext>
            </a:extLst>
          </p:cNvPr>
          <p:cNvSpPr/>
          <p:nvPr/>
        </p:nvSpPr>
        <p:spPr>
          <a:xfrm>
            <a:off x="6022462" y="478811"/>
            <a:ext cx="2005703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POWER ON CLEAR</a:t>
            </a: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B7942D15-A46E-A648-BA3F-39173814A215}"/>
              </a:ext>
            </a:extLst>
          </p:cNvPr>
          <p:cNvSpPr/>
          <p:nvPr/>
        </p:nvSpPr>
        <p:spPr>
          <a:xfrm>
            <a:off x="2583277" y="473436"/>
            <a:ext cx="2005704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BINARY GEN. &amp; DELAY</a:t>
            </a: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8D2250D5-6971-3446-B7AF-8A1864468C44}"/>
              </a:ext>
            </a:extLst>
          </p:cNvPr>
          <p:cNvSpPr/>
          <p:nvPr/>
        </p:nvSpPr>
        <p:spPr>
          <a:xfrm>
            <a:off x="2573992" y="4440038"/>
            <a:ext cx="5439040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ENABLE GATES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EEAFD6E6-0542-C948-B2D3-F04E10FB1A0A}"/>
              </a:ext>
            </a:extLst>
          </p:cNvPr>
          <p:cNvCxnSpPr>
            <a:cxnSpLocks/>
            <a:stCxn id="63" idx="6"/>
            <a:endCxn id="129" idx="1"/>
          </p:cNvCxnSpPr>
          <p:nvPr/>
        </p:nvCxnSpPr>
        <p:spPr>
          <a:xfrm>
            <a:off x="1975517" y="2958120"/>
            <a:ext cx="613435" cy="87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62F0A81D-8465-3B49-8932-A3F7452B6CF6}"/>
              </a:ext>
            </a:extLst>
          </p:cNvPr>
          <p:cNvSpPr/>
          <p:nvPr/>
        </p:nvSpPr>
        <p:spPr>
          <a:xfrm>
            <a:off x="1795044" y="286909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137C56DA-8B9E-B74C-933A-04C79D1EF991}"/>
              </a:ext>
            </a:extLst>
          </p:cNvPr>
          <p:cNvSpPr/>
          <p:nvPr/>
        </p:nvSpPr>
        <p:spPr>
          <a:xfrm>
            <a:off x="3811339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5E4BCA31-0778-904E-A3D3-99BB255BB04F}"/>
              </a:ext>
            </a:extLst>
          </p:cNvPr>
          <p:cNvSpPr/>
          <p:nvPr/>
        </p:nvSpPr>
        <p:spPr>
          <a:xfrm>
            <a:off x="4363489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14668BF-4E4A-034B-9F1F-5EFD6E071407}"/>
              </a:ext>
            </a:extLst>
          </p:cNvPr>
          <p:cNvSpPr txBox="1"/>
          <p:nvPr/>
        </p:nvSpPr>
        <p:spPr>
          <a:xfrm>
            <a:off x="877824" y="2762746"/>
            <a:ext cx="925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IN</a:t>
            </a:r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CA97FC53-C1CA-1C48-A260-1E59F6D0BDA2}"/>
              </a:ext>
            </a:extLst>
          </p:cNvPr>
          <p:cNvSpPr/>
          <p:nvPr/>
        </p:nvSpPr>
        <p:spPr>
          <a:xfrm>
            <a:off x="2733089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B7F7E780-AB97-5E42-BC60-7A3CEE251F08}"/>
              </a:ext>
            </a:extLst>
          </p:cNvPr>
          <p:cNvSpPr/>
          <p:nvPr/>
        </p:nvSpPr>
        <p:spPr>
          <a:xfrm>
            <a:off x="3266055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546BC9E5-8059-1240-9FC4-E46F784F16D0}"/>
              </a:ext>
            </a:extLst>
          </p:cNvPr>
          <p:cNvCxnSpPr>
            <a:cxnSpLocks/>
          </p:cNvCxnSpPr>
          <p:nvPr/>
        </p:nvCxnSpPr>
        <p:spPr>
          <a:xfrm>
            <a:off x="6647115" y="1543730"/>
            <a:ext cx="0" cy="61205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4" name="Oval 243">
            <a:extLst>
              <a:ext uri="{FF2B5EF4-FFF2-40B4-BE49-F238E27FC236}">
                <a16:creationId xmlns:a16="http://schemas.microsoft.com/office/drawing/2014/main" id="{80D9585D-0246-B248-AC6F-AF827377875C}"/>
              </a:ext>
            </a:extLst>
          </p:cNvPr>
          <p:cNvSpPr/>
          <p:nvPr/>
        </p:nvSpPr>
        <p:spPr>
          <a:xfrm>
            <a:off x="6555933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Oval 255">
            <a:extLst>
              <a:ext uri="{FF2B5EF4-FFF2-40B4-BE49-F238E27FC236}">
                <a16:creationId xmlns:a16="http://schemas.microsoft.com/office/drawing/2014/main" id="{B959E7B8-50BD-8040-BC5D-72C3DEADCFBD}"/>
              </a:ext>
            </a:extLst>
          </p:cNvPr>
          <p:cNvSpPr/>
          <p:nvPr/>
        </p:nvSpPr>
        <p:spPr>
          <a:xfrm>
            <a:off x="7655632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Oval 279">
            <a:extLst>
              <a:ext uri="{FF2B5EF4-FFF2-40B4-BE49-F238E27FC236}">
                <a16:creationId xmlns:a16="http://schemas.microsoft.com/office/drawing/2014/main" id="{33C68D1F-BA87-1A46-8ED3-CDB1011871B3}"/>
              </a:ext>
            </a:extLst>
          </p:cNvPr>
          <p:cNvSpPr/>
          <p:nvPr/>
        </p:nvSpPr>
        <p:spPr>
          <a:xfrm>
            <a:off x="4196744" y="3578983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Oval 284">
            <a:extLst>
              <a:ext uri="{FF2B5EF4-FFF2-40B4-BE49-F238E27FC236}">
                <a16:creationId xmlns:a16="http://schemas.microsoft.com/office/drawing/2014/main" id="{1D24F811-6972-AD4C-8B05-B91E2578E2BF}"/>
              </a:ext>
            </a:extLst>
          </p:cNvPr>
          <p:cNvSpPr/>
          <p:nvPr/>
        </p:nvSpPr>
        <p:spPr>
          <a:xfrm>
            <a:off x="4286980" y="1677698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9" name="Straight Arrow Connector 338">
            <a:extLst>
              <a:ext uri="{FF2B5EF4-FFF2-40B4-BE49-F238E27FC236}">
                <a16:creationId xmlns:a16="http://schemas.microsoft.com/office/drawing/2014/main" id="{4CB7173E-5595-8D4A-9331-EF69579CC431}"/>
              </a:ext>
            </a:extLst>
          </p:cNvPr>
          <p:cNvCxnSpPr>
            <a:cxnSpLocks/>
            <a:stCxn id="285" idx="6"/>
            <a:endCxn id="123" idx="3"/>
          </p:cNvCxnSpPr>
          <p:nvPr/>
        </p:nvCxnSpPr>
        <p:spPr>
          <a:xfrm>
            <a:off x="4467453" y="1766723"/>
            <a:ext cx="4505458" cy="357530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4" name="TextBox 383">
            <a:extLst>
              <a:ext uri="{FF2B5EF4-FFF2-40B4-BE49-F238E27FC236}">
                <a16:creationId xmlns:a16="http://schemas.microsoft.com/office/drawing/2014/main" id="{4EF4AE3A-08B6-C04F-9E76-11A5C1881092}"/>
              </a:ext>
            </a:extLst>
          </p:cNvPr>
          <p:cNvSpPr txBox="1"/>
          <p:nvPr/>
        </p:nvSpPr>
        <p:spPr>
          <a:xfrm>
            <a:off x="2708481" y="617764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3</a:t>
            </a:r>
            <a:endParaRPr lang="en-US" sz="1000" dirty="0"/>
          </a:p>
        </p:txBody>
      </p:sp>
      <p:sp>
        <p:nvSpPr>
          <p:cNvPr id="385" name="TextBox 384">
            <a:extLst>
              <a:ext uri="{FF2B5EF4-FFF2-40B4-BE49-F238E27FC236}">
                <a16:creationId xmlns:a16="http://schemas.microsoft.com/office/drawing/2014/main" id="{757FE8F0-6F83-C949-889A-D5571F50C67F}"/>
              </a:ext>
            </a:extLst>
          </p:cNvPr>
          <p:cNvSpPr txBox="1"/>
          <p:nvPr/>
        </p:nvSpPr>
        <p:spPr>
          <a:xfrm>
            <a:off x="3236869" y="617764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4</a:t>
            </a:r>
            <a:endParaRPr lang="en-US" sz="1000" dirty="0"/>
          </a:p>
        </p:txBody>
      </p:sp>
      <p:sp>
        <p:nvSpPr>
          <p:cNvPr id="386" name="TextBox 385">
            <a:extLst>
              <a:ext uri="{FF2B5EF4-FFF2-40B4-BE49-F238E27FC236}">
                <a16:creationId xmlns:a16="http://schemas.microsoft.com/office/drawing/2014/main" id="{E8DA9E56-C7D7-4B46-942A-2F149C030653}"/>
              </a:ext>
            </a:extLst>
          </p:cNvPr>
          <p:cNvSpPr txBox="1"/>
          <p:nvPr/>
        </p:nvSpPr>
        <p:spPr>
          <a:xfrm>
            <a:off x="1772332" y="2850398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2</a:t>
            </a:r>
            <a:endParaRPr lang="en-US" sz="1000" dirty="0"/>
          </a:p>
        </p:txBody>
      </p:sp>
      <p:sp>
        <p:nvSpPr>
          <p:cNvPr id="387" name="TextBox 386">
            <a:extLst>
              <a:ext uri="{FF2B5EF4-FFF2-40B4-BE49-F238E27FC236}">
                <a16:creationId xmlns:a16="http://schemas.microsoft.com/office/drawing/2014/main" id="{E19E0319-2770-AF45-84CE-68DE9BAEF7A9}"/>
              </a:ext>
            </a:extLst>
          </p:cNvPr>
          <p:cNvSpPr txBox="1"/>
          <p:nvPr/>
        </p:nvSpPr>
        <p:spPr>
          <a:xfrm>
            <a:off x="6505040" y="6177643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11</a:t>
            </a:r>
            <a:endParaRPr lang="en-US" sz="1000" dirty="0"/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CE1897E1-B555-8940-81F0-A1D853863C5A}"/>
              </a:ext>
            </a:extLst>
          </p:cNvPr>
          <p:cNvSpPr txBox="1"/>
          <p:nvPr/>
        </p:nvSpPr>
        <p:spPr>
          <a:xfrm>
            <a:off x="7604982" y="6177643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13</a:t>
            </a:r>
            <a:endParaRPr lang="en-US" sz="1000" dirty="0"/>
          </a:p>
        </p:txBody>
      </p:sp>
      <p:sp>
        <p:nvSpPr>
          <p:cNvPr id="393" name="TextBox 392">
            <a:extLst>
              <a:ext uri="{FF2B5EF4-FFF2-40B4-BE49-F238E27FC236}">
                <a16:creationId xmlns:a16="http://schemas.microsoft.com/office/drawing/2014/main" id="{EE321E6A-C029-FC4A-80F6-E7E0D50BD4E7}"/>
              </a:ext>
            </a:extLst>
          </p:cNvPr>
          <p:cNvSpPr txBox="1"/>
          <p:nvPr/>
        </p:nvSpPr>
        <p:spPr>
          <a:xfrm>
            <a:off x="3789101" y="617764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6</a:t>
            </a:r>
            <a:endParaRPr lang="en-US" sz="1000" dirty="0"/>
          </a:p>
        </p:txBody>
      </p:sp>
      <p:sp>
        <p:nvSpPr>
          <p:cNvPr id="395" name="TextBox 394">
            <a:extLst>
              <a:ext uri="{FF2B5EF4-FFF2-40B4-BE49-F238E27FC236}">
                <a16:creationId xmlns:a16="http://schemas.microsoft.com/office/drawing/2014/main" id="{30766896-9047-E64E-8B7F-7EE128601D33}"/>
              </a:ext>
            </a:extLst>
          </p:cNvPr>
          <p:cNvSpPr txBox="1"/>
          <p:nvPr/>
        </p:nvSpPr>
        <p:spPr>
          <a:xfrm>
            <a:off x="4333242" y="617764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7</a:t>
            </a:r>
            <a:endParaRPr lang="en-US" sz="1000" dirty="0"/>
          </a:p>
        </p:txBody>
      </p:sp>
      <p:sp>
        <p:nvSpPr>
          <p:cNvPr id="400" name="TextBox 399">
            <a:extLst>
              <a:ext uri="{FF2B5EF4-FFF2-40B4-BE49-F238E27FC236}">
                <a16:creationId xmlns:a16="http://schemas.microsoft.com/office/drawing/2014/main" id="{82874584-EF3F-0F4F-8DFF-3D5CA6CF2AAC}"/>
              </a:ext>
            </a:extLst>
          </p:cNvPr>
          <p:cNvSpPr txBox="1"/>
          <p:nvPr/>
        </p:nvSpPr>
        <p:spPr>
          <a:xfrm>
            <a:off x="10881736" y="20279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Intel 4003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0AE6B6-1811-6840-9CF3-D60DB7731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6062" y="33415"/>
            <a:ext cx="8180614" cy="6858000"/>
          </a:xfrm>
          <a:prstGeom prst="rect">
            <a:avLst/>
          </a:prstGeom>
        </p:spPr>
      </p:pic>
      <p:sp>
        <p:nvSpPr>
          <p:cNvPr id="123" name="Rectangle 122">
            <a:extLst>
              <a:ext uri="{FF2B5EF4-FFF2-40B4-BE49-F238E27FC236}">
                <a16:creationId xmlns:a16="http://schemas.microsoft.com/office/drawing/2014/main" id="{C16F158E-6660-9546-8090-48A054772426}"/>
              </a:ext>
            </a:extLst>
          </p:cNvPr>
          <p:cNvSpPr/>
          <p:nvPr/>
        </p:nvSpPr>
        <p:spPr>
          <a:xfrm rot="16200000">
            <a:off x="8127713" y="2701790"/>
            <a:ext cx="1690396" cy="5353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DELAY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EC966679-E972-7049-A928-6A52C162D3A2}"/>
              </a:ext>
            </a:extLst>
          </p:cNvPr>
          <p:cNvSpPr/>
          <p:nvPr/>
        </p:nvSpPr>
        <p:spPr>
          <a:xfrm>
            <a:off x="2588952" y="2155783"/>
            <a:ext cx="5424081" cy="162215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10 BIT SHIFT REGISTER</a:t>
            </a:r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40F170E0-2A7F-A144-AA07-1A37AAF4E225}"/>
              </a:ext>
            </a:extLst>
          </p:cNvPr>
          <p:cNvCxnSpPr>
            <a:cxnSpLocks/>
          </p:cNvCxnSpPr>
          <p:nvPr/>
        </p:nvCxnSpPr>
        <p:spPr>
          <a:xfrm flipH="1">
            <a:off x="5250994" y="2166676"/>
            <a:ext cx="2738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7C4F1770-C86D-FB4B-B564-ECC4297B7D71}"/>
              </a:ext>
            </a:extLst>
          </p:cNvPr>
          <p:cNvCxnSpPr>
            <a:cxnSpLocks/>
          </p:cNvCxnSpPr>
          <p:nvPr/>
        </p:nvCxnSpPr>
        <p:spPr>
          <a:xfrm>
            <a:off x="4706045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B699DA1E-052E-E942-8D79-74EE492C593F}"/>
              </a:ext>
            </a:extLst>
          </p:cNvPr>
          <p:cNvCxnSpPr>
            <a:cxnSpLocks/>
          </p:cNvCxnSpPr>
          <p:nvPr/>
        </p:nvCxnSpPr>
        <p:spPr>
          <a:xfrm>
            <a:off x="4158358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31D73556-CB1D-5142-A136-18AD23EBCEE5}"/>
              </a:ext>
            </a:extLst>
          </p:cNvPr>
          <p:cNvCxnSpPr>
            <a:cxnSpLocks/>
          </p:cNvCxnSpPr>
          <p:nvPr/>
        </p:nvCxnSpPr>
        <p:spPr>
          <a:xfrm>
            <a:off x="3610671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D185A8D2-34FB-0841-AF85-EAFCC07ABB18}"/>
              </a:ext>
            </a:extLst>
          </p:cNvPr>
          <p:cNvCxnSpPr>
            <a:cxnSpLocks/>
          </p:cNvCxnSpPr>
          <p:nvPr/>
        </p:nvCxnSpPr>
        <p:spPr>
          <a:xfrm>
            <a:off x="3062984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8A200D04-7AEA-3A4F-B684-EEB3BC24E31D}"/>
              </a:ext>
            </a:extLst>
          </p:cNvPr>
          <p:cNvCxnSpPr>
            <a:cxnSpLocks/>
          </p:cNvCxnSpPr>
          <p:nvPr/>
        </p:nvCxnSpPr>
        <p:spPr>
          <a:xfrm>
            <a:off x="5797872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Arrow Connector 183">
            <a:extLst>
              <a:ext uri="{FF2B5EF4-FFF2-40B4-BE49-F238E27FC236}">
                <a16:creationId xmlns:a16="http://schemas.microsoft.com/office/drawing/2014/main" id="{96901083-03EA-2D47-8716-F189CE4EC8A8}"/>
              </a:ext>
            </a:extLst>
          </p:cNvPr>
          <p:cNvCxnSpPr>
            <a:cxnSpLocks/>
          </p:cNvCxnSpPr>
          <p:nvPr/>
        </p:nvCxnSpPr>
        <p:spPr>
          <a:xfrm>
            <a:off x="6341963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>
            <a:extLst>
              <a:ext uri="{FF2B5EF4-FFF2-40B4-BE49-F238E27FC236}">
                <a16:creationId xmlns:a16="http://schemas.microsoft.com/office/drawing/2014/main" id="{4FC9CCAD-ADA8-184F-A50C-A996E9DCBB09}"/>
              </a:ext>
            </a:extLst>
          </p:cNvPr>
          <p:cNvCxnSpPr>
            <a:cxnSpLocks/>
          </p:cNvCxnSpPr>
          <p:nvPr/>
        </p:nvCxnSpPr>
        <p:spPr>
          <a:xfrm>
            <a:off x="6892032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Arrow Connector 195">
            <a:extLst>
              <a:ext uri="{FF2B5EF4-FFF2-40B4-BE49-F238E27FC236}">
                <a16:creationId xmlns:a16="http://schemas.microsoft.com/office/drawing/2014/main" id="{CDAB1749-32E5-F746-86E1-B1D7E5719ADA}"/>
              </a:ext>
            </a:extLst>
          </p:cNvPr>
          <p:cNvCxnSpPr>
            <a:cxnSpLocks/>
          </p:cNvCxnSpPr>
          <p:nvPr/>
        </p:nvCxnSpPr>
        <p:spPr>
          <a:xfrm>
            <a:off x="7444482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Arrow Connector 200">
            <a:extLst>
              <a:ext uri="{FF2B5EF4-FFF2-40B4-BE49-F238E27FC236}">
                <a16:creationId xmlns:a16="http://schemas.microsoft.com/office/drawing/2014/main" id="{76A846DE-1BCB-D34D-9844-7ED563342525}"/>
              </a:ext>
            </a:extLst>
          </p:cNvPr>
          <p:cNvCxnSpPr>
            <a:cxnSpLocks/>
          </p:cNvCxnSpPr>
          <p:nvPr/>
        </p:nvCxnSpPr>
        <p:spPr>
          <a:xfrm>
            <a:off x="5008815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>
            <a:extLst>
              <a:ext uri="{FF2B5EF4-FFF2-40B4-BE49-F238E27FC236}">
                <a16:creationId xmlns:a16="http://schemas.microsoft.com/office/drawing/2014/main" id="{1174AAB6-4877-8F44-A0A3-758D6B36BC7B}"/>
              </a:ext>
            </a:extLst>
          </p:cNvPr>
          <p:cNvCxnSpPr>
            <a:cxnSpLocks/>
          </p:cNvCxnSpPr>
          <p:nvPr/>
        </p:nvCxnSpPr>
        <p:spPr>
          <a:xfrm>
            <a:off x="4461128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Arrow Connector 202">
            <a:extLst>
              <a:ext uri="{FF2B5EF4-FFF2-40B4-BE49-F238E27FC236}">
                <a16:creationId xmlns:a16="http://schemas.microsoft.com/office/drawing/2014/main" id="{D9065659-F4FA-AC4B-8316-955EF1A053A6}"/>
              </a:ext>
            </a:extLst>
          </p:cNvPr>
          <p:cNvCxnSpPr>
            <a:cxnSpLocks/>
          </p:cNvCxnSpPr>
          <p:nvPr/>
        </p:nvCxnSpPr>
        <p:spPr>
          <a:xfrm>
            <a:off x="3913441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Arrow Connector 203">
            <a:extLst>
              <a:ext uri="{FF2B5EF4-FFF2-40B4-BE49-F238E27FC236}">
                <a16:creationId xmlns:a16="http://schemas.microsoft.com/office/drawing/2014/main" id="{F59690B7-CAEE-F84B-BD7F-1B0FE720F92C}"/>
              </a:ext>
            </a:extLst>
          </p:cNvPr>
          <p:cNvCxnSpPr>
            <a:cxnSpLocks/>
          </p:cNvCxnSpPr>
          <p:nvPr/>
        </p:nvCxnSpPr>
        <p:spPr>
          <a:xfrm>
            <a:off x="3365754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Arrow Connector 204">
            <a:extLst>
              <a:ext uri="{FF2B5EF4-FFF2-40B4-BE49-F238E27FC236}">
                <a16:creationId xmlns:a16="http://schemas.microsoft.com/office/drawing/2014/main" id="{B2CD8920-86B9-AA42-901F-CBE16BA8723E}"/>
              </a:ext>
            </a:extLst>
          </p:cNvPr>
          <p:cNvCxnSpPr>
            <a:cxnSpLocks/>
          </p:cNvCxnSpPr>
          <p:nvPr/>
        </p:nvCxnSpPr>
        <p:spPr>
          <a:xfrm>
            <a:off x="2818067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>
            <a:extLst>
              <a:ext uri="{FF2B5EF4-FFF2-40B4-BE49-F238E27FC236}">
                <a16:creationId xmlns:a16="http://schemas.microsoft.com/office/drawing/2014/main" id="{EE70BAA4-DD6E-D84B-8D82-2704009551F1}"/>
              </a:ext>
            </a:extLst>
          </p:cNvPr>
          <p:cNvCxnSpPr>
            <a:cxnSpLocks/>
          </p:cNvCxnSpPr>
          <p:nvPr/>
        </p:nvCxnSpPr>
        <p:spPr>
          <a:xfrm>
            <a:off x="5552955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Arrow Connector 206">
            <a:extLst>
              <a:ext uri="{FF2B5EF4-FFF2-40B4-BE49-F238E27FC236}">
                <a16:creationId xmlns:a16="http://schemas.microsoft.com/office/drawing/2014/main" id="{40E0A7D6-C354-864F-9E41-534CA54282FC}"/>
              </a:ext>
            </a:extLst>
          </p:cNvPr>
          <p:cNvCxnSpPr>
            <a:cxnSpLocks/>
          </p:cNvCxnSpPr>
          <p:nvPr/>
        </p:nvCxnSpPr>
        <p:spPr>
          <a:xfrm>
            <a:off x="6097046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>
            <a:extLst>
              <a:ext uri="{FF2B5EF4-FFF2-40B4-BE49-F238E27FC236}">
                <a16:creationId xmlns:a16="http://schemas.microsoft.com/office/drawing/2014/main" id="{3D38D89D-7487-594A-AF62-A19360575A57}"/>
              </a:ext>
            </a:extLst>
          </p:cNvPr>
          <p:cNvCxnSpPr>
            <a:cxnSpLocks/>
          </p:cNvCxnSpPr>
          <p:nvPr/>
        </p:nvCxnSpPr>
        <p:spPr>
          <a:xfrm>
            <a:off x="6647115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3578496E-F78A-9345-A581-03C50E845244}"/>
              </a:ext>
            </a:extLst>
          </p:cNvPr>
          <p:cNvCxnSpPr>
            <a:cxnSpLocks/>
          </p:cNvCxnSpPr>
          <p:nvPr/>
        </p:nvCxnSpPr>
        <p:spPr>
          <a:xfrm>
            <a:off x="7199565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Arrow Connector 210">
            <a:extLst>
              <a:ext uri="{FF2B5EF4-FFF2-40B4-BE49-F238E27FC236}">
                <a16:creationId xmlns:a16="http://schemas.microsoft.com/office/drawing/2014/main" id="{0130D033-75CA-A340-8B66-D8F74ECCDCBB}"/>
              </a:ext>
            </a:extLst>
          </p:cNvPr>
          <p:cNvCxnSpPr>
            <a:cxnSpLocks/>
          </p:cNvCxnSpPr>
          <p:nvPr/>
        </p:nvCxnSpPr>
        <p:spPr>
          <a:xfrm>
            <a:off x="7758365" y="3772461"/>
            <a:ext cx="0" cy="6675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020621C1-701D-9F4F-AD16-3361DA03512C}"/>
              </a:ext>
            </a:extLst>
          </p:cNvPr>
          <p:cNvCxnSpPr>
            <a:cxnSpLocks/>
          </p:cNvCxnSpPr>
          <p:nvPr/>
        </p:nvCxnSpPr>
        <p:spPr>
          <a:xfrm flipH="1">
            <a:off x="5250994" y="3268110"/>
            <a:ext cx="2738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Arrow Connector 218">
            <a:extLst>
              <a:ext uri="{FF2B5EF4-FFF2-40B4-BE49-F238E27FC236}">
                <a16:creationId xmlns:a16="http://schemas.microsoft.com/office/drawing/2014/main" id="{9BF2B3D5-82C2-5843-AA83-7BE6EF3EB35E}"/>
              </a:ext>
            </a:extLst>
          </p:cNvPr>
          <p:cNvCxnSpPr>
            <a:cxnSpLocks/>
          </p:cNvCxnSpPr>
          <p:nvPr/>
        </p:nvCxnSpPr>
        <p:spPr>
          <a:xfrm>
            <a:off x="4706045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Arrow Connector 219">
            <a:extLst>
              <a:ext uri="{FF2B5EF4-FFF2-40B4-BE49-F238E27FC236}">
                <a16:creationId xmlns:a16="http://schemas.microsoft.com/office/drawing/2014/main" id="{8D59A932-1724-B04E-B8A3-FB7973AB4DE9}"/>
              </a:ext>
            </a:extLst>
          </p:cNvPr>
          <p:cNvCxnSpPr>
            <a:cxnSpLocks/>
          </p:cNvCxnSpPr>
          <p:nvPr/>
        </p:nvCxnSpPr>
        <p:spPr>
          <a:xfrm>
            <a:off x="4158358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Arrow Connector 220">
            <a:extLst>
              <a:ext uri="{FF2B5EF4-FFF2-40B4-BE49-F238E27FC236}">
                <a16:creationId xmlns:a16="http://schemas.microsoft.com/office/drawing/2014/main" id="{24649168-D372-194B-97F6-6236CD38117C}"/>
              </a:ext>
            </a:extLst>
          </p:cNvPr>
          <p:cNvCxnSpPr>
            <a:cxnSpLocks/>
          </p:cNvCxnSpPr>
          <p:nvPr/>
        </p:nvCxnSpPr>
        <p:spPr>
          <a:xfrm>
            <a:off x="3610671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Arrow Connector 221">
            <a:extLst>
              <a:ext uri="{FF2B5EF4-FFF2-40B4-BE49-F238E27FC236}">
                <a16:creationId xmlns:a16="http://schemas.microsoft.com/office/drawing/2014/main" id="{BCE5469A-DFA4-8349-9382-C7D8069333C5}"/>
              </a:ext>
            </a:extLst>
          </p:cNvPr>
          <p:cNvCxnSpPr>
            <a:cxnSpLocks/>
          </p:cNvCxnSpPr>
          <p:nvPr/>
        </p:nvCxnSpPr>
        <p:spPr>
          <a:xfrm>
            <a:off x="3062984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Arrow Connector 222">
            <a:extLst>
              <a:ext uri="{FF2B5EF4-FFF2-40B4-BE49-F238E27FC236}">
                <a16:creationId xmlns:a16="http://schemas.microsoft.com/office/drawing/2014/main" id="{F535229A-240A-C14C-9F7F-E9D0844DE97B}"/>
              </a:ext>
            </a:extLst>
          </p:cNvPr>
          <p:cNvCxnSpPr>
            <a:cxnSpLocks/>
          </p:cNvCxnSpPr>
          <p:nvPr/>
        </p:nvCxnSpPr>
        <p:spPr>
          <a:xfrm>
            <a:off x="5797872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Arrow Connector 223">
            <a:extLst>
              <a:ext uri="{FF2B5EF4-FFF2-40B4-BE49-F238E27FC236}">
                <a16:creationId xmlns:a16="http://schemas.microsoft.com/office/drawing/2014/main" id="{EA2B78AC-C6C8-0348-9362-41910C312669}"/>
              </a:ext>
            </a:extLst>
          </p:cNvPr>
          <p:cNvCxnSpPr>
            <a:cxnSpLocks/>
          </p:cNvCxnSpPr>
          <p:nvPr/>
        </p:nvCxnSpPr>
        <p:spPr>
          <a:xfrm>
            <a:off x="6341963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Arrow Connector 224">
            <a:extLst>
              <a:ext uri="{FF2B5EF4-FFF2-40B4-BE49-F238E27FC236}">
                <a16:creationId xmlns:a16="http://schemas.microsoft.com/office/drawing/2014/main" id="{8D887977-96ED-3045-9F52-F55FB9440D2D}"/>
              </a:ext>
            </a:extLst>
          </p:cNvPr>
          <p:cNvCxnSpPr>
            <a:cxnSpLocks/>
          </p:cNvCxnSpPr>
          <p:nvPr/>
        </p:nvCxnSpPr>
        <p:spPr>
          <a:xfrm>
            <a:off x="6892032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Arrow Connector 225">
            <a:extLst>
              <a:ext uri="{FF2B5EF4-FFF2-40B4-BE49-F238E27FC236}">
                <a16:creationId xmlns:a16="http://schemas.microsoft.com/office/drawing/2014/main" id="{2B199F22-5FEF-1948-AEBC-F8ECED5693D7}"/>
              </a:ext>
            </a:extLst>
          </p:cNvPr>
          <p:cNvCxnSpPr>
            <a:cxnSpLocks/>
          </p:cNvCxnSpPr>
          <p:nvPr/>
        </p:nvCxnSpPr>
        <p:spPr>
          <a:xfrm>
            <a:off x="7444482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Arrow Connector 262">
            <a:extLst>
              <a:ext uri="{FF2B5EF4-FFF2-40B4-BE49-F238E27FC236}">
                <a16:creationId xmlns:a16="http://schemas.microsoft.com/office/drawing/2014/main" id="{6BEE9FAD-AF49-654F-A43A-C674834754F3}"/>
              </a:ext>
            </a:extLst>
          </p:cNvPr>
          <p:cNvCxnSpPr>
            <a:cxnSpLocks/>
          </p:cNvCxnSpPr>
          <p:nvPr/>
        </p:nvCxnSpPr>
        <p:spPr>
          <a:xfrm>
            <a:off x="5008815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8FE75208-0E8D-4A4E-9740-7DDF3F2D6F65}"/>
              </a:ext>
            </a:extLst>
          </p:cNvPr>
          <p:cNvCxnSpPr>
            <a:cxnSpLocks/>
          </p:cNvCxnSpPr>
          <p:nvPr/>
        </p:nvCxnSpPr>
        <p:spPr>
          <a:xfrm>
            <a:off x="4461128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1C3C32A7-0D12-A647-AD54-216962940199}"/>
              </a:ext>
            </a:extLst>
          </p:cNvPr>
          <p:cNvCxnSpPr>
            <a:cxnSpLocks/>
          </p:cNvCxnSpPr>
          <p:nvPr/>
        </p:nvCxnSpPr>
        <p:spPr>
          <a:xfrm>
            <a:off x="3913441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9F4CC79D-E0CC-444E-9EE7-25CDC4512CFD}"/>
              </a:ext>
            </a:extLst>
          </p:cNvPr>
          <p:cNvCxnSpPr>
            <a:cxnSpLocks/>
          </p:cNvCxnSpPr>
          <p:nvPr/>
        </p:nvCxnSpPr>
        <p:spPr>
          <a:xfrm>
            <a:off x="3365754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E04973C2-601E-BA4D-934D-974DFFAF0FBB}"/>
              </a:ext>
            </a:extLst>
          </p:cNvPr>
          <p:cNvCxnSpPr>
            <a:cxnSpLocks/>
          </p:cNvCxnSpPr>
          <p:nvPr/>
        </p:nvCxnSpPr>
        <p:spPr>
          <a:xfrm>
            <a:off x="2818067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E0A9ACE7-CE63-7D4E-B607-F073C54779CB}"/>
              </a:ext>
            </a:extLst>
          </p:cNvPr>
          <p:cNvCxnSpPr>
            <a:cxnSpLocks/>
          </p:cNvCxnSpPr>
          <p:nvPr/>
        </p:nvCxnSpPr>
        <p:spPr>
          <a:xfrm>
            <a:off x="5552955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Arrow Connector 268">
            <a:extLst>
              <a:ext uri="{FF2B5EF4-FFF2-40B4-BE49-F238E27FC236}">
                <a16:creationId xmlns:a16="http://schemas.microsoft.com/office/drawing/2014/main" id="{B653ED06-7BF6-BD4E-BA07-FCB0F5CA8DC5}"/>
              </a:ext>
            </a:extLst>
          </p:cNvPr>
          <p:cNvCxnSpPr>
            <a:cxnSpLocks/>
          </p:cNvCxnSpPr>
          <p:nvPr/>
        </p:nvCxnSpPr>
        <p:spPr>
          <a:xfrm>
            <a:off x="6097046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Arrow Connector 269">
            <a:extLst>
              <a:ext uri="{FF2B5EF4-FFF2-40B4-BE49-F238E27FC236}">
                <a16:creationId xmlns:a16="http://schemas.microsoft.com/office/drawing/2014/main" id="{C32C4233-919B-CB44-9ED5-FAC28B5D9BDA}"/>
              </a:ext>
            </a:extLst>
          </p:cNvPr>
          <p:cNvCxnSpPr>
            <a:cxnSpLocks/>
          </p:cNvCxnSpPr>
          <p:nvPr/>
        </p:nvCxnSpPr>
        <p:spPr>
          <a:xfrm>
            <a:off x="6647115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Arrow Connector 270">
            <a:extLst>
              <a:ext uri="{FF2B5EF4-FFF2-40B4-BE49-F238E27FC236}">
                <a16:creationId xmlns:a16="http://schemas.microsoft.com/office/drawing/2014/main" id="{10BD1FF3-3D13-0C4A-8CE8-F20CFB76585E}"/>
              </a:ext>
            </a:extLst>
          </p:cNvPr>
          <p:cNvCxnSpPr>
            <a:cxnSpLocks/>
          </p:cNvCxnSpPr>
          <p:nvPr/>
        </p:nvCxnSpPr>
        <p:spPr>
          <a:xfrm>
            <a:off x="7199565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Arrow Connector 271">
            <a:extLst>
              <a:ext uri="{FF2B5EF4-FFF2-40B4-BE49-F238E27FC236}">
                <a16:creationId xmlns:a16="http://schemas.microsoft.com/office/drawing/2014/main" id="{B76CC861-88BD-974F-98F8-7E9460166A69}"/>
              </a:ext>
            </a:extLst>
          </p:cNvPr>
          <p:cNvCxnSpPr>
            <a:cxnSpLocks/>
          </p:cNvCxnSpPr>
          <p:nvPr/>
        </p:nvCxnSpPr>
        <p:spPr>
          <a:xfrm>
            <a:off x="7758365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Arrow Connector 272">
            <a:extLst>
              <a:ext uri="{FF2B5EF4-FFF2-40B4-BE49-F238E27FC236}">
                <a16:creationId xmlns:a16="http://schemas.microsoft.com/office/drawing/2014/main" id="{549DAFD8-91DB-6748-A431-C35FF2113C8B}"/>
              </a:ext>
            </a:extLst>
          </p:cNvPr>
          <p:cNvCxnSpPr>
            <a:cxnSpLocks/>
          </p:cNvCxnSpPr>
          <p:nvPr/>
        </p:nvCxnSpPr>
        <p:spPr>
          <a:xfrm>
            <a:off x="5008815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BB66EEF0-0592-314C-9B01-06125E2BBEB9}"/>
              </a:ext>
            </a:extLst>
          </p:cNvPr>
          <p:cNvCxnSpPr>
            <a:cxnSpLocks/>
          </p:cNvCxnSpPr>
          <p:nvPr/>
        </p:nvCxnSpPr>
        <p:spPr>
          <a:xfrm>
            <a:off x="4461128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Arrow Connector 274">
            <a:extLst>
              <a:ext uri="{FF2B5EF4-FFF2-40B4-BE49-F238E27FC236}">
                <a16:creationId xmlns:a16="http://schemas.microsoft.com/office/drawing/2014/main" id="{62DAC089-2B8E-324A-8A1B-4DF27EB96561}"/>
              </a:ext>
            </a:extLst>
          </p:cNvPr>
          <p:cNvCxnSpPr>
            <a:cxnSpLocks/>
          </p:cNvCxnSpPr>
          <p:nvPr/>
        </p:nvCxnSpPr>
        <p:spPr>
          <a:xfrm>
            <a:off x="3913441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Straight Arrow Connector 275">
            <a:extLst>
              <a:ext uri="{FF2B5EF4-FFF2-40B4-BE49-F238E27FC236}">
                <a16:creationId xmlns:a16="http://schemas.microsoft.com/office/drawing/2014/main" id="{A463D1E5-5CC4-804E-BA6E-FE07A2EB956F}"/>
              </a:ext>
            </a:extLst>
          </p:cNvPr>
          <p:cNvCxnSpPr>
            <a:cxnSpLocks/>
          </p:cNvCxnSpPr>
          <p:nvPr/>
        </p:nvCxnSpPr>
        <p:spPr>
          <a:xfrm>
            <a:off x="3365754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Arrow Connector 276">
            <a:extLst>
              <a:ext uri="{FF2B5EF4-FFF2-40B4-BE49-F238E27FC236}">
                <a16:creationId xmlns:a16="http://schemas.microsoft.com/office/drawing/2014/main" id="{9E0B8FBD-DBDD-2E4A-96B3-A4FB3EB934E5}"/>
              </a:ext>
            </a:extLst>
          </p:cNvPr>
          <p:cNvCxnSpPr>
            <a:cxnSpLocks/>
          </p:cNvCxnSpPr>
          <p:nvPr/>
        </p:nvCxnSpPr>
        <p:spPr>
          <a:xfrm>
            <a:off x="2818067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Arrow Connector 277">
            <a:extLst>
              <a:ext uri="{FF2B5EF4-FFF2-40B4-BE49-F238E27FC236}">
                <a16:creationId xmlns:a16="http://schemas.microsoft.com/office/drawing/2014/main" id="{4114442B-C751-4246-817C-079E757D5729}"/>
              </a:ext>
            </a:extLst>
          </p:cNvPr>
          <p:cNvCxnSpPr>
            <a:cxnSpLocks/>
          </p:cNvCxnSpPr>
          <p:nvPr/>
        </p:nvCxnSpPr>
        <p:spPr>
          <a:xfrm>
            <a:off x="5552955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8DF7A57A-F128-C241-92DD-2B77A12B3DA6}"/>
              </a:ext>
            </a:extLst>
          </p:cNvPr>
          <p:cNvCxnSpPr>
            <a:cxnSpLocks/>
          </p:cNvCxnSpPr>
          <p:nvPr/>
        </p:nvCxnSpPr>
        <p:spPr>
          <a:xfrm>
            <a:off x="6097046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Arrow Connector 282">
            <a:extLst>
              <a:ext uri="{FF2B5EF4-FFF2-40B4-BE49-F238E27FC236}">
                <a16:creationId xmlns:a16="http://schemas.microsoft.com/office/drawing/2014/main" id="{04940637-25A1-6B42-A00B-82A4C9E452C6}"/>
              </a:ext>
            </a:extLst>
          </p:cNvPr>
          <p:cNvCxnSpPr>
            <a:cxnSpLocks/>
          </p:cNvCxnSpPr>
          <p:nvPr/>
        </p:nvCxnSpPr>
        <p:spPr>
          <a:xfrm>
            <a:off x="6647115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Arrow Connector 283">
            <a:extLst>
              <a:ext uri="{FF2B5EF4-FFF2-40B4-BE49-F238E27FC236}">
                <a16:creationId xmlns:a16="http://schemas.microsoft.com/office/drawing/2014/main" id="{3CB512D1-D837-E343-8B20-40A34560F799}"/>
              </a:ext>
            </a:extLst>
          </p:cNvPr>
          <p:cNvCxnSpPr>
            <a:cxnSpLocks/>
          </p:cNvCxnSpPr>
          <p:nvPr/>
        </p:nvCxnSpPr>
        <p:spPr>
          <a:xfrm>
            <a:off x="7199565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Arrow Connector 285">
            <a:extLst>
              <a:ext uri="{FF2B5EF4-FFF2-40B4-BE49-F238E27FC236}">
                <a16:creationId xmlns:a16="http://schemas.microsoft.com/office/drawing/2014/main" id="{4FCF54F1-98C8-9343-8A0E-979144572D9E}"/>
              </a:ext>
            </a:extLst>
          </p:cNvPr>
          <p:cNvCxnSpPr>
            <a:cxnSpLocks/>
          </p:cNvCxnSpPr>
          <p:nvPr/>
        </p:nvCxnSpPr>
        <p:spPr>
          <a:xfrm>
            <a:off x="7758365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Arrow Connector 286">
            <a:extLst>
              <a:ext uri="{FF2B5EF4-FFF2-40B4-BE49-F238E27FC236}">
                <a16:creationId xmlns:a16="http://schemas.microsoft.com/office/drawing/2014/main" id="{5B5A76A2-195F-4E4C-85C0-CA6684FF1BF5}"/>
              </a:ext>
            </a:extLst>
          </p:cNvPr>
          <p:cNvCxnSpPr>
            <a:cxnSpLocks/>
            <a:stCxn id="129" idx="3"/>
            <a:endCxn id="123" idx="0"/>
          </p:cNvCxnSpPr>
          <p:nvPr/>
        </p:nvCxnSpPr>
        <p:spPr>
          <a:xfrm>
            <a:off x="8013033" y="2966859"/>
            <a:ext cx="692217" cy="259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0" name="Straight Arrow Connector 289">
            <a:extLst>
              <a:ext uri="{FF2B5EF4-FFF2-40B4-BE49-F238E27FC236}">
                <a16:creationId xmlns:a16="http://schemas.microsoft.com/office/drawing/2014/main" id="{61FDBBF5-9226-394F-89BD-6D733607E6FB}"/>
              </a:ext>
            </a:extLst>
          </p:cNvPr>
          <p:cNvCxnSpPr>
            <a:cxnSpLocks/>
            <a:stCxn id="123" idx="2"/>
            <a:endCxn id="292" idx="1"/>
          </p:cNvCxnSpPr>
          <p:nvPr/>
        </p:nvCxnSpPr>
        <p:spPr>
          <a:xfrm flipV="1">
            <a:off x="9240572" y="2968580"/>
            <a:ext cx="469239" cy="87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Oval 290">
            <a:extLst>
              <a:ext uri="{FF2B5EF4-FFF2-40B4-BE49-F238E27FC236}">
                <a16:creationId xmlns:a16="http://schemas.microsoft.com/office/drawing/2014/main" id="{4FF1DC81-D752-764A-A184-D650402CA1E7}"/>
              </a:ext>
            </a:extLst>
          </p:cNvPr>
          <p:cNvSpPr/>
          <p:nvPr/>
        </p:nvSpPr>
        <p:spPr>
          <a:xfrm>
            <a:off x="9761980" y="287844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TextBox 291">
            <a:extLst>
              <a:ext uri="{FF2B5EF4-FFF2-40B4-BE49-F238E27FC236}">
                <a16:creationId xmlns:a16="http://schemas.microsoft.com/office/drawing/2014/main" id="{1663AE5B-20C7-2B4B-BDA6-8E9D441ACA84}"/>
              </a:ext>
            </a:extLst>
          </p:cNvPr>
          <p:cNvSpPr txBox="1"/>
          <p:nvPr/>
        </p:nvSpPr>
        <p:spPr>
          <a:xfrm>
            <a:off x="9709811" y="2860858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15</a:t>
            </a:r>
            <a:endParaRPr lang="en-US" sz="1000" dirty="0"/>
          </a:p>
        </p:txBody>
      </p:sp>
      <p:sp>
        <p:nvSpPr>
          <p:cNvPr id="293" name="TextBox 292">
            <a:extLst>
              <a:ext uri="{FF2B5EF4-FFF2-40B4-BE49-F238E27FC236}">
                <a16:creationId xmlns:a16="http://schemas.microsoft.com/office/drawing/2014/main" id="{E969585E-E9A9-5649-AFC0-CEA5BCCEF55A}"/>
              </a:ext>
            </a:extLst>
          </p:cNvPr>
          <p:cNvSpPr txBox="1"/>
          <p:nvPr/>
        </p:nvSpPr>
        <p:spPr>
          <a:xfrm>
            <a:off x="9987866" y="2794280"/>
            <a:ext cx="128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SERIAL OUT</a:t>
            </a:r>
          </a:p>
        </p:txBody>
      </p:sp>
      <p:cxnSp>
        <p:nvCxnSpPr>
          <p:cNvPr id="294" name="Straight Arrow Connector 293">
            <a:extLst>
              <a:ext uri="{FF2B5EF4-FFF2-40B4-BE49-F238E27FC236}">
                <a16:creationId xmlns:a16="http://schemas.microsoft.com/office/drawing/2014/main" id="{6FF58FAD-B5E7-EE48-A797-E1AAA05F5F84}"/>
              </a:ext>
            </a:extLst>
          </p:cNvPr>
          <p:cNvCxnSpPr>
            <a:cxnSpLocks/>
          </p:cNvCxnSpPr>
          <p:nvPr/>
        </p:nvCxnSpPr>
        <p:spPr>
          <a:xfrm>
            <a:off x="3913441" y="1554622"/>
            <a:ext cx="0" cy="61205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Arrow Connector 294">
            <a:extLst>
              <a:ext uri="{FF2B5EF4-FFF2-40B4-BE49-F238E27FC236}">
                <a16:creationId xmlns:a16="http://schemas.microsoft.com/office/drawing/2014/main" id="{085FE1C5-6F67-1844-B0D8-C1163B7375B1}"/>
              </a:ext>
            </a:extLst>
          </p:cNvPr>
          <p:cNvCxnSpPr>
            <a:cxnSpLocks/>
          </p:cNvCxnSpPr>
          <p:nvPr/>
        </p:nvCxnSpPr>
        <p:spPr>
          <a:xfrm>
            <a:off x="4377216" y="1554622"/>
            <a:ext cx="0" cy="61205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6" name="TextBox 295">
            <a:extLst>
              <a:ext uri="{FF2B5EF4-FFF2-40B4-BE49-F238E27FC236}">
                <a16:creationId xmlns:a16="http://schemas.microsoft.com/office/drawing/2014/main" id="{5A491B2C-EDD0-0941-B20D-51B697372CAF}"/>
              </a:ext>
            </a:extLst>
          </p:cNvPr>
          <p:cNvSpPr txBox="1"/>
          <p:nvPr/>
        </p:nvSpPr>
        <p:spPr>
          <a:xfrm>
            <a:off x="4373639" y="1839798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CP</a:t>
            </a:r>
          </a:p>
        </p:txBody>
      </p:sp>
      <p:sp>
        <p:nvSpPr>
          <p:cNvPr id="297" name="TextBox 296">
            <a:extLst>
              <a:ext uri="{FF2B5EF4-FFF2-40B4-BE49-F238E27FC236}">
                <a16:creationId xmlns:a16="http://schemas.microsoft.com/office/drawing/2014/main" id="{5757BD75-519D-DD43-9672-5C3223411215}"/>
              </a:ext>
            </a:extLst>
          </p:cNvPr>
          <p:cNvSpPr txBox="1"/>
          <p:nvPr/>
        </p:nvSpPr>
        <p:spPr>
          <a:xfrm>
            <a:off x="3497287" y="1839798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CP</a:t>
            </a:r>
          </a:p>
        </p:txBody>
      </p:sp>
      <p:cxnSp>
        <p:nvCxnSpPr>
          <p:cNvPr id="298" name="Straight Arrow Connector 297">
            <a:extLst>
              <a:ext uri="{FF2B5EF4-FFF2-40B4-BE49-F238E27FC236}">
                <a16:creationId xmlns:a16="http://schemas.microsoft.com/office/drawing/2014/main" id="{2788B2E6-EDFF-D346-8082-0BBCA2408B96}"/>
              </a:ext>
            </a:extLst>
          </p:cNvPr>
          <p:cNvCxnSpPr>
            <a:cxnSpLocks/>
          </p:cNvCxnSpPr>
          <p:nvPr/>
        </p:nvCxnSpPr>
        <p:spPr>
          <a:xfrm>
            <a:off x="4461128" y="1918039"/>
            <a:ext cx="244917" cy="3749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Straight Arrow Connector 300">
            <a:extLst>
              <a:ext uri="{FF2B5EF4-FFF2-40B4-BE49-F238E27FC236}">
                <a16:creationId xmlns:a16="http://schemas.microsoft.com/office/drawing/2014/main" id="{EF522BA5-2651-284D-A7A5-7D62D3B37BE6}"/>
              </a:ext>
            </a:extLst>
          </p:cNvPr>
          <p:cNvCxnSpPr>
            <a:cxnSpLocks/>
            <a:stCxn id="302" idx="6"/>
            <a:endCxn id="151" idx="1"/>
          </p:cNvCxnSpPr>
          <p:nvPr/>
        </p:nvCxnSpPr>
        <p:spPr>
          <a:xfrm flipV="1">
            <a:off x="1985542" y="4975185"/>
            <a:ext cx="588450" cy="7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2" name="Oval 301">
            <a:extLst>
              <a:ext uri="{FF2B5EF4-FFF2-40B4-BE49-F238E27FC236}">
                <a16:creationId xmlns:a16="http://schemas.microsoft.com/office/drawing/2014/main" id="{4AA2CE71-A7DF-7047-A2A2-CF1B56248CDE}"/>
              </a:ext>
            </a:extLst>
          </p:cNvPr>
          <p:cNvSpPr/>
          <p:nvPr/>
        </p:nvSpPr>
        <p:spPr>
          <a:xfrm>
            <a:off x="1805069" y="488695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TextBox 302">
            <a:extLst>
              <a:ext uri="{FF2B5EF4-FFF2-40B4-BE49-F238E27FC236}">
                <a16:creationId xmlns:a16="http://schemas.microsoft.com/office/drawing/2014/main" id="{36C32685-51AC-C446-BE3E-193D6AB0DAA4}"/>
              </a:ext>
            </a:extLst>
          </p:cNvPr>
          <p:cNvSpPr txBox="1"/>
          <p:nvPr/>
        </p:nvSpPr>
        <p:spPr>
          <a:xfrm>
            <a:off x="1421622" y="4794592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306" name="TextBox 305">
            <a:extLst>
              <a:ext uri="{FF2B5EF4-FFF2-40B4-BE49-F238E27FC236}">
                <a16:creationId xmlns:a16="http://schemas.microsoft.com/office/drawing/2014/main" id="{858BF251-D505-634B-9C57-D2DBE3932DF7}"/>
              </a:ext>
            </a:extLst>
          </p:cNvPr>
          <p:cNvSpPr txBox="1"/>
          <p:nvPr/>
        </p:nvSpPr>
        <p:spPr>
          <a:xfrm>
            <a:off x="1750458" y="4868258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16</a:t>
            </a:r>
            <a:endParaRPr lang="en-US" sz="1000" dirty="0"/>
          </a:p>
        </p:txBody>
      </p:sp>
      <p:cxnSp>
        <p:nvCxnSpPr>
          <p:cNvPr id="307" name="Straight Arrow Connector 306">
            <a:extLst>
              <a:ext uri="{FF2B5EF4-FFF2-40B4-BE49-F238E27FC236}">
                <a16:creationId xmlns:a16="http://schemas.microsoft.com/office/drawing/2014/main" id="{E1D7308A-FFC9-0B42-A33F-90C40A3166FB}"/>
              </a:ext>
            </a:extLst>
          </p:cNvPr>
          <p:cNvCxnSpPr>
            <a:cxnSpLocks/>
            <a:stCxn id="308" idx="6"/>
            <a:endCxn id="150" idx="1"/>
          </p:cNvCxnSpPr>
          <p:nvPr/>
        </p:nvCxnSpPr>
        <p:spPr>
          <a:xfrm flipV="1">
            <a:off x="1963371" y="1008583"/>
            <a:ext cx="619906" cy="105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8" name="Oval 307">
            <a:extLst>
              <a:ext uri="{FF2B5EF4-FFF2-40B4-BE49-F238E27FC236}">
                <a16:creationId xmlns:a16="http://schemas.microsoft.com/office/drawing/2014/main" id="{6D6D45ED-AF60-8948-B0C8-0DBB6513759D}"/>
              </a:ext>
            </a:extLst>
          </p:cNvPr>
          <p:cNvSpPr/>
          <p:nvPr/>
        </p:nvSpPr>
        <p:spPr>
          <a:xfrm>
            <a:off x="1782898" y="93008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TextBox 308">
            <a:extLst>
              <a:ext uri="{FF2B5EF4-FFF2-40B4-BE49-F238E27FC236}">
                <a16:creationId xmlns:a16="http://schemas.microsoft.com/office/drawing/2014/main" id="{1774BC6B-073E-EF46-9A4D-2D71A3FEC6D1}"/>
              </a:ext>
            </a:extLst>
          </p:cNvPr>
          <p:cNvSpPr txBox="1"/>
          <p:nvPr/>
        </p:nvSpPr>
        <p:spPr>
          <a:xfrm>
            <a:off x="1399451" y="837718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CP</a:t>
            </a:r>
          </a:p>
        </p:txBody>
      </p:sp>
      <p:sp>
        <p:nvSpPr>
          <p:cNvPr id="310" name="TextBox 309">
            <a:extLst>
              <a:ext uri="{FF2B5EF4-FFF2-40B4-BE49-F238E27FC236}">
                <a16:creationId xmlns:a16="http://schemas.microsoft.com/office/drawing/2014/main" id="{8129EB88-5CFD-AE42-B6BB-BCF6B705C56F}"/>
              </a:ext>
            </a:extLst>
          </p:cNvPr>
          <p:cNvSpPr txBox="1"/>
          <p:nvPr/>
        </p:nvSpPr>
        <p:spPr>
          <a:xfrm>
            <a:off x="1749553" y="900751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11" name="Oval 310">
            <a:extLst>
              <a:ext uri="{FF2B5EF4-FFF2-40B4-BE49-F238E27FC236}">
                <a16:creationId xmlns:a16="http://schemas.microsoft.com/office/drawing/2014/main" id="{8DE10EA2-4FE1-B24C-B31A-D5BB30DE4D2F}"/>
              </a:ext>
            </a:extLst>
          </p:cNvPr>
          <p:cNvSpPr/>
          <p:nvPr/>
        </p:nvSpPr>
        <p:spPr>
          <a:xfrm>
            <a:off x="5463324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Oval 311">
            <a:extLst>
              <a:ext uri="{FF2B5EF4-FFF2-40B4-BE49-F238E27FC236}">
                <a16:creationId xmlns:a16="http://schemas.microsoft.com/office/drawing/2014/main" id="{9AA85796-071F-D14F-9B36-8EAC8AC39494}"/>
              </a:ext>
            </a:extLst>
          </p:cNvPr>
          <p:cNvSpPr/>
          <p:nvPr/>
        </p:nvSpPr>
        <p:spPr>
          <a:xfrm>
            <a:off x="6015474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Oval 312">
            <a:extLst>
              <a:ext uri="{FF2B5EF4-FFF2-40B4-BE49-F238E27FC236}">
                <a16:creationId xmlns:a16="http://schemas.microsoft.com/office/drawing/2014/main" id="{411B6DCB-09B4-0647-95AF-B4EB877DDD0F}"/>
              </a:ext>
            </a:extLst>
          </p:cNvPr>
          <p:cNvSpPr/>
          <p:nvPr/>
        </p:nvSpPr>
        <p:spPr>
          <a:xfrm>
            <a:off x="4918040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TextBox 313">
            <a:extLst>
              <a:ext uri="{FF2B5EF4-FFF2-40B4-BE49-F238E27FC236}">
                <a16:creationId xmlns:a16="http://schemas.microsoft.com/office/drawing/2014/main" id="{0344B962-2E8F-A548-8680-C28A998FEA38}"/>
              </a:ext>
            </a:extLst>
          </p:cNvPr>
          <p:cNvSpPr txBox="1"/>
          <p:nvPr/>
        </p:nvSpPr>
        <p:spPr>
          <a:xfrm>
            <a:off x="4888854" y="6177643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8</a:t>
            </a:r>
          </a:p>
        </p:txBody>
      </p:sp>
      <p:sp>
        <p:nvSpPr>
          <p:cNvPr id="315" name="TextBox 314">
            <a:extLst>
              <a:ext uri="{FF2B5EF4-FFF2-40B4-BE49-F238E27FC236}">
                <a16:creationId xmlns:a16="http://schemas.microsoft.com/office/drawing/2014/main" id="{E0584130-0DB2-7E4C-A5EE-E9B233EDD3E4}"/>
              </a:ext>
            </a:extLst>
          </p:cNvPr>
          <p:cNvSpPr txBox="1"/>
          <p:nvPr/>
        </p:nvSpPr>
        <p:spPr>
          <a:xfrm>
            <a:off x="5441086" y="617764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9</a:t>
            </a:r>
            <a:endParaRPr lang="en-US" sz="1000" dirty="0"/>
          </a:p>
        </p:txBody>
      </p:sp>
      <p:sp>
        <p:nvSpPr>
          <p:cNvPr id="316" name="TextBox 315">
            <a:extLst>
              <a:ext uri="{FF2B5EF4-FFF2-40B4-BE49-F238E27FC236}">
                <a16:creationId xmlns:a16="http://schemas.microsoft.com/office/drawing/2014/main" id="{521E676D-3B8E-8E46-AED8-AFE0005558A3}"/>
              </a:ext>
            </a:extLst>
          </p:cNvPr>
          <p:cNvSpPr txBox="1"/>
          <p:nvPr/>
        </p:nvSpPr>
        <p:spPr>
          <a:xfrm>
            <a:off x="5965771" y="6177643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10</a:t>
            </a:r>
            <a:endParaRPr lang="en-US" sz="1000" dirty="0"/>
          </a:p>
        </p:txBody>
      </p:sp>
      <p:sp>
        <p:nvSpPr>
          <p:cNvPr id="340" name="Oval 339">
            <a:extLst>
              <a:ext uri="{FF2B5EF4-FFF2-40B4-BE49-F238E27FC236}">
                <a16:creationId xmlns:a16="http://schemas.microsoft.com/office/drawing/2014/main" id="{63708697-1769-3D4E-AB06-623434F2470A}"/>
              </a:ext>
            </a:extLst>
          </p:cNvPr>
          <p:cNvSpPr/>
          <p:nvPr/>
        </p:nvSpPr>
        <p:spPr>
          <a:xfrm>
            <a:off x="7097330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TextBox 340">
            <a:extLst>
              <a:ext uri="{FF2B5EF4-FFF2-40B4-BE49-F238E27FC236}">
                <a16:creationId xmlns:a16="http://schemas.microsoft.com/office/drawing/2014/main" id="{A1273210-82C4-AE43-895A-19CAEF7A9282}"/>
              </a:ext>
            </a:extLst>
          </p:cNvPr>
          <p:cNvSpPr txBox="1"/>
          <p:nvPr/>
        </p:nvSpPr>
        <p:spPr>
          <a:xfrm>
            <a:off x="7046437" y="6177643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12</a:t>
            </a:r>
            <a:endParaRPr lang="en-US" sz="1000" dirty="0"/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47AFB715-CD1E-FF42-9484-242B184BB31B}"/>
              </a:ext>
            </a:extLst>
          </p:cNvPr>
          <p:cNvSpPr txBox="1"/>
          <p:nvPr/>
        </p:nvSpPr>
        <p:spPr>
          <a:xfrm>
            <a:off x="2631514" y="638897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0</a:t>
            </a:r>
          </a:p>
        </p:txBody>
      </p:sp>
      <p:sp>
        <p:nvSpPr>
          <p:cNvPr id="343" name="TextBox 342">
            <a:extLst>
              <a:ext uri="{FF2B5EF4-FFF2-40B4-BE49-F238E27FC236}">
                <a16:creationId xmlns:a16="http://schemas.microsoft.com/office/drawing/2014/main" id="{FDC05D9B-026A-CD49-83E0-25D1A73DEAEC}"/>
              </a:ext>
            </a:extLst>
          </p:cNvPr>
          <p:cNvSpPr txBox="1"/>
          <p:nvPr/>
        </p:nvSpPr>
        <p:spPr>
          <a:xfrm>
            <a:off x="3145498" y="640827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1</a:t>
            </a:r>
          </a:p>
        </p:txBody>
      </p:sp>
      <p:sp>
        <p:nvSpPr>
          <p:cNvPr id="345" name="TextBox 344">
            <a:extLst>
              <a:ext uri="{FF2B5EF4-FFF2-40B4-BE49-F238E27FC236}">
                <a16:creationId xmlns:a16="http://schemas.microsoft.com/office/drawing/2014/main" id="{597B4189-2BAB-6443-BC27-3A31FD46798A}"/>
              </a:ext>
            </a:extLst>
          </p:cNvPr>
          <p:cNvSpPr txBox="1"/>
          <p:nvPr/>
        </p:nvSpPr>
        <p:spPr>
          <a:xfrm>
            <a:off x="3737792" y="639567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2</a:t>
            </a:r>
          </a:p>
        </p:txBody>
      </p:sp>
      <p:sp>
        <p:nvSpPr>
          <p:cNvPr id="346" name="TextBox 345">
            <a:extLst>
              <a:ext uri="{FF2B5EF4-FFF2-40B4-BE49-F238E27FC236}">
                <a16:creationId xmlns:a16="http://schemas.microsoft.com/office/drawing/2014/main" id="{B7326EAB-DD16-8D47-B6E5-F5A46AC58941}"/>
              </a:ext>
            </a:extLst>
          </p:cNvPr>
          <p:cNvSpPr txBox="1"/>
          <p:nvPr/>
        </p:nvSpPr>
        <p:spPr>
          <a:xfrm>
            <a:off x="4251776" y="641496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3</a:t>
            </a:r>
          </a:p>
        </p:txBody>
      </p:sp>
      <p:sp>
        <p:nvSpPr>
          <p:cNvPr id="347" name="TextBox 346">
            <a:extLst>
              <a:ext uri="{FF2B5EF4-FFF2-40B4-BE49-F238E27FC236}">
                <a16:creationId xmlns:a16="http://schemas.microsoft.com/office/drawing/2014/main" id="{01EE0742-596E-4742-8666-694694506733}"/>
              </a:ext>
            </a:extLst>
          </p:cNvPr>
          <p:cNvSpPr txBox="1"/>
          <p:nvPr/>
        </p:nvSpPr>
        <p:spPr>
          <a:xfrm>
            <a:off x="4853066" y="641503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4</a:t>
            </a:r>
          </a:p>
        </p:txBody>
      </p:sp>
      <p:sp>
        <p:nvSpPr>
          <p:cNvPr id="348" name="TextBox 347">
            <a:extLst>
              <a:ext uri="{FF2B5EF4-FFF2-40B4-BE49-F238E27FC236}">
                <a16:creationId xmlns:a16="http://schemas.microsoft.com/office/drawing/2014/main" id="{0CC580BB-6835-E643-9547-BDE3E0E54741}"/>
              </a:ext>
            </a:extLst>
          </p:cNvPr>
          <p:cNvSpPr txBox="1"/>
          <p:nvPr/>
        </p:nvSpPr>
        <p:spPr>
          <a:xfrm>
            <a:off x="5367050" y="643433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5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795DCAB9-7A16-B44E-A24C-37AD873A37BC}"/>
              </a:ext>
            </a:extLst>
          </p:cNvPr>
          <p:cNvSpPr txBox="1"/>
          <p:nvPr/>
        </p:nvSpPr>
        <p:spPr>
          <a:xfrm>
            <a:off x="5959344" y="642173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6</a:t>
            </a:r>
          </a:p>
        </p:txBody>
      </p:sp>
      <p:sp>
        <p:nvSpPr>
          <p:cNvPr id="351" name="TextBox 350">
            <a:extLst>
              <a:ext uri="{FF2B5EF4-FFF2-40B4-BE49-F238E27FC236}">
                <a16:creationId xmlns:a16="http://schemas.microsoft.com/office/drawing/2014/main" id="{EA214D91-3CBF-C148-AF21-AD6BD89A26B4}"/>
              </a:ext>
            </a:extLst>
          </p:cNvPr>
          <p:cNvSpPr txBox="1"/>
          <p:nvPr/>
        </p:nvSpPr>
        <p:spPr>
          <a:xfrm>
            <a:off x="6473328" y="644102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7</a:t>
            </a:r>
          </a:p>
        </p:txBody>
      </p:sp>
      <p:sp>
        <p:nvSpPr>
          <p:cNvPr id="352" name="TextBox 351">
            <a:extLst>
              <a:ext uri="{FF2B5EF4-FFF2-40B4-BE49-F238E27FC236}">
                <a16:creationId xmlns:a16="http://schemas.microsoft.com/office/drawing/2014/main" id="{3430ED60-F91A-1C4C-8BBF-D3B38F1E0E9D}"/>
              </a:ext>
            </a:extLst>
          </p:cNvPr>
          <p:cNvSpPr txBox="1"/>
          <p:nvPr/>
        </p:nvSpPr>
        <p:spPr>
          <a:xfrm>
            <a:off x="7034901" y="644203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8</a:t>
            </a:r>
          </a:p>
        </p:txBody>
      </p:sp>
      <p:sp>
        <p:nvSpPr>
          <p:cNvPr id="353" name="TextBox 352">
            <a:extLst>
              <a:ext uri="{FF2B5EF4-FFF2-40B4-BE49-F238E27FC236}">
                <a16:creationId xmlns:a16="http://schemas.microsoft.com/office/drawing/2014/main" id="{66A8F967-B7B8-154E-9C5D-F916FA885AD0}"/>
              </a:ext>
            </a:extLst>
          </p:cNvPr>
          <p:cNvSpPr txBox="1"/>
          <p:nvPr/>
        </p:nvSpPr>
        <p:spPr>
          <a:xfrm>
            <a:off x="7548885" y="646133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9</a:t>
            </a:r>
          </a:p>
        </p:txBody>
      </p:sp>
      <p:cxnSp>
        <p:nvCxnSpPr>
          <p:cNvPr id="356" name="Straight Arrow Connector 355">
            <a:extLst>
              <a:ext uri="{FF2B5EF4-FFF2-40B4-BE49-F238E27FC236}">
                <a16:creationId xmlns:a16="http://schemas.microsoft.com/office/drawing/2014/main" id="{FFF0AFF3-86CF-424F-BC0D-3AF747C48CC5}"/>
              </a:ext>
            </a:extLst>
          </p:cNvPr>
          <p:cNvCxnSpPr>
            <a:cxnSpLocks/>
            <a:stCxn id="369" idx="2"/>
          </p:cNvCxnSpPr>
          <p:nvPr/>
        </p:nvCxnSpPr>
        <p:spPr>
          <a:xfrm>
            <a:off x="5057582" y="615144"/>
            <a:ext cx="0" cy="4015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0" name="Oval 359">
            <a:extLst>
              <a:ext uri="{FF2B5EF4-FFF2-40B4-BE49-F238E27FC236}">
                <a16:creationId xmlns:a16="http://schemas.microsoft.com/office/drawing/2014/main" id="{0F94CE88-4763-884C-B0A1-7F75CBA4AE32}"/>
              </a:ext>
            </a:extLst>
          </p:cNvPr>
          <p:cNvSpPr/>
          <p:nvPr/>
        </p:nvSpPr>
        <p:spPr>
          <a:xfrm>
            <a:off x="4961838" y="42247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1" name="TextBox 360">
            <a:extLst>
              <a:ext uri="{FF2B5EF4-FFF2-40B4-BE49-F238E27FC236}">
                <a16:creationId xmlns:a16="http://schemas.microsoft.com/office/drawing/2014/main" id="{781F43C0-153B-024C-B624-34DADB189CAB}"/>
              </a:ext>
            </a:extLst>
          </p:cNvPr>
          <p:cNvSpPr txBox="1"/>
          <p:nvPr/>
        </p:nvSpPr>
        <p:spPr>
          <a:xfrm>
            <a:off x="4749540" y="5163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DD</a:t>
            </a:r>
          </a:p>
        </p:txBody>
      </p:sp>
      <p:cxnSp>
        <p:nvCxnSpPr>
          <p:cNvPr id="365" name="Straight Arrow Connector 364">
            <a:extLst>
              <a:ext uri="{FF2B5EF4-FFF2-40B4-BE49-F238E27FC236}">
                <a16:creationId xmlns:a16="http://schemas.microsoft.com/office/drawing/2014/main" id="{8E71396B-A3AE-824A-BEB5-2D566AC17C6B}"/>
              </a:ext>
            </a:extLst>
          </p:cNvPr>
          <p:cNvCxnSpPr>
            <a:cxnSpLocks/>
            <a:stCxn id="370" idx="2"/>
          </p:cNvCxnSpPr>
          <p:nvPr/>
        </p:nvCxnSpPr>
        <p:spPr>
          <a:xfrm>
            <a:off x="5546429" y="615144"/>
            <a:ext cx="0" cy="39400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7" name="Oval 366">
            <a:extLst>
              <a:ext uri="{FF2B5EF4-FFF2-40B4-BE49-F238E27FC236}">
                <a16:creationId xmlns:a16="http://schemas.microsoft.com/office/drawing/2014/main" id="{F8A1C5AD-A88C-3A4D-9181-169F1F1A3812}"/>
              </a:ext>
            </a:extLst>
          </p:cNvPr>
          <p:cNvSpPr/>
          <p:nvPr/>
        </p:nvSpPr>
        <p:spPr>
          <a:xfrm>
            <a:off x="5450684" y="42366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8" name="TextBox 367">
            <a:extLst>
              <a:ext uri="{FF2B5EF4-FFF2-40B4-BE49-F238E27FC236}">
                <a16:creationId xmlns:a16="http://schemas.microsoft.com/office/drawing/2014/main" id="{9D1470D5-4E68-FD43-89B2-2A5B407EE0DC}"/>
              </a:ext>
            </a:extLst>
          </p:cNvPr>
          <p:cNvSpPr txBox="1"/>
          <p:nvPr/>
        </p:nvSpPr>
        <p:spPr>
          <a:xfrm>
            <a:off x="5260201" y="63353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369" name="TextBox 368">
            <a:extLst>
              <a:ext uri="{FF2B5EF4-FFF2-40B4-BE49-F238E27FC236}">
                <a16:creationId xmlns:a16="http://schemas.microsoft.com/office/drawing/2014/main" id="{9F7A9853-94DA-9E40-ACEC-0536BEA0F302}"/>
              </a:ext>
            </a:extLst>
          </p:cNvPr>
          <p:cNvSpPr txBox="1"/>
          <p:nvPr/>
        </p:nvSpPr>
        <p:spPr>
          <a:xfrm>
            <a:off x="4913953" y="399700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14</a:t>
            </a:r>
            <a:endParaRPr lang="en-US" sz="1000" dirty="0"/>
          </a:p>
        </p:txBody>
      </p:sp>
      <p:sp>
        <p:nvSpPr>
          <p:cNvPr id="370" name="TextBox 369">
            <a:extLst>
              <a:ext uri="{FF2B5EF4-FFF2-40B4-BE49-F238E27FC236}">
                <a16:creationId xmlns:a16="http://schemas.microsoft.com/office/drawing/2014/main" id="{739C2F90-4E62-124B-BABE-CA055BF77293}"/>
              </a:ext>
            </a:extLst>
          </p:cNvPr>
          <p:cNvSpPr txBox="1"/>
          <p:nvPr/>
        </p:nvSpPr>
        <p:spPr>
          <a:xfrm>
            <a:off x="5428448" y="399700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5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3252142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07F00DF2-2708-6345-BDDE-784C1AF19E51}"/>
              </a:ext>
            </a:extLst>
          </p:cNvPr>
          <p:cNvGrpSpPr/>
          <p:nvPr/>
        </p:nvGrpSpPr>
        <p:grpSpPr>
          <a:xfrm>
            <a:off x="5992153" y="1087200"/>
            <a:ext cx="5531110" cy="5177073"/>
            <a:chOff x="5178899" y="748834"/>
            <a:chExt cx="5531110" cy="5177073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08765087-4529-9243-853B-1B6B298A34E0}"/>
                </a:ext>
              </a:extLst>
            </p:cNvPr>
            <p:cNvGrpSpPr/>
            <p:nvPr/>
          </p:nvGrpSpPr>
          <p:grpSpPr>
            <a:xfrm>
              <a:off x="5178899" y="748834"/>
              <a:ext cx="5531110" cy="5177073"/>
              <a:chOff x="2419445" y="1175903"/>
              <a:chExt cx="5531110" cy="5177073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4B70F0F0-CF3F-6644-8E03-27DEB174A36B}"/>
                  </a:ext>
                </a:extLst>
              </p:cNvPr>
              <p:cNvGrpSpPr/>
              <p:nvPr/>
            </p:nvGrpSpPr>
            <p:grpSpPr>
              <a:xfrm>
                <a:off x="2419445" y="1175903"/>
                <a:ext cx="4869628" cy="5177073"/>
                <a:chOff x="2419445" y="1175903"/>
                <a:chExt cx="4869628" cy="5177073"/>
              </a:xfrm>
            </p:grpSpPr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D84A29CC-BACE-BB49-9446-1B030AEBDC91}"/>
                    </a:ext>
                  </a:extLst>
                </p:cNvPr>
                <p:cNvGrpSpPr/>
                <p:nvPr/>
              </p:nvGrpSpPr>
              <p:grpSpPr>
                <a:xfrm>
                  <a:off x="3177759" y="1175903"/>
                  <a:ext cx="3078447" cy="5177073"/>
                  <a:chOff x="850196" y="1135836"/>
                  <a:chExt cx="3078447" cy="5177073"/>
                </a:xfrm>
              </p:grpSpPr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160BD7D1-5ABA-114C-A0AF-CB603648744F}"/>
                      </a:ext>
                    </a:extLst>
                  </p:cNvPr>
                  <p:cNvGrpSpPr/>
                  <p:nvPr/>
                </p:nvGrpSpPr>
                <p:grpSpPr>
                  <a:xfrm>
                    <a:off x="1659953" y="1135836"/>
                    <a:ext cx="2268690" cy="5177073"/>
                    <a:chOff x="2854908" y="1095769"/>
                    <a:chExt cx="2268690" cy="5177073"/>
                  </a:xfrm>
                </p:grpSpPr>
                <p:grpSp>
                  <p:nvGrpSpPr>
                    <p:cNvPr id="13" name="Group 12">
                      <a:extLst>
                        <a:ext uri="{FF2B5EF4-FFF2-40B4-BE49-F238E27FC236}">
                          <a16:creationId xmlns:a16="http://schemas.microsoft.com/office/drawing/2014/main" id="{156CF6C1-0BC1-384B-ADD6-0D3C772902F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854908" y="1095769"/>
                      <a:ext cx="2268690" cy="5177073"/>
                      <a:chOff x="2854908" y="1095769"/>
                      <a:chExt cx="2268690" cy="5177073"/>
                    </a:xfrm>
                  </p:grpSpPr>
                  <p:sp>
                    <p:nvSpPr>
                      <p:cNvPr id="4" name="Rectangle 3">
                        <a:extLst>
                          <a:ext uri="{FF2B5EF4-FFF2-40B4-BE49-F238E27FC236}">
                            <a16:creationId xmlns:a16="http://schemas.microsoft.com/office/drawing/2014/main" id="{162A526B-682F-264E-9D85-EEBA426C813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1402772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" name="Rectangle 5">
                        <a:extLst>
                          <a:ext uri="{FF2B5EF4-FFF2-40B4-BE49-F238E27FC236}">
                            <a16:creationId xmlns:a16="http://schemas.microsoft.com/office/drawing/2014/main" id="{42F487B7-CA62-B74D-9C7C-62D9165D2E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2000044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7" name="Rectangle 6">
                        <a:extLst>
                          <a:ext uri="{FF2B5EF4-FFF2-40B4-BE49-F238E27FC236}">
                            <a16:creationId xmlns:a16="http://schemas.microsoft.com/office/drawing/2014/main" id="{1A4B9C2C-8D3D-C045-A3A2-E36A31BC78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2560741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8" name="Rectangle 7">
                        <a:extLst>
                          <a:ext uri="{FF2B5EF4-FFF2-40B4-BE49-F238E27FC236}">
                            <a16:creationId xmlns:a16="http://schemas.microsoft.com/office/drawing/2014/main" id="{884185DB-77B5-4144-B793-709ADF81C0B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3158013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" name="Rectangle 8">
                        <a:extLst>
                          <a:ext uri="{FF2B5EF4-FFF2-40B4-BE49-F238E27FC236}">
                            <a16:creationId xmlns:a16="http://schemas.microsoft.com/office/drawing/2014/main" id="{7156B845-3269-7747-BB69-B99BB762D0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3699817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0" name="Rectangle 9">
                        <a:extLst>
                          <a:ext uri="{FF2B5EF4-FFF2-40B4-BE49-F238E27FC236}">
                            <a16:creationId xmlns:a16="http://schemas.microsoft.com/office/drawing/2014/main" id="{FB085937-9E2E-1041-AA75-20D3C9E3408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4297089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" name="Rectangle 10">
                        <a:extLst>
                          <a:ext uri="{FF2B5EF4-FFF2-40B4-BE49-F238E27FC236}">
                            <a16:creationId xmlns:a16="http://schemas.microsoft.com/office/drawing/2014/main" id="{79C92C71-2C35-9E43-A348-E712BC7DBF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4846791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" name="Rectangle 11">
                        <a:extLst>
                          <a:ext uri="{FF2B5EF4-FFF2-40B4-BE49-F238E27FC236}">
                            <a16:creationId xmlns:a16="http://schemas.microsoft.com/office/drawing/2014/main" id="{419CB047-D3BA-C443-BF66-8CBF12A88B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5444063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" name="TextBox 4">
                        <a:extLst>
                          <a:ext uri="{FF2B5EF4-FFF2-40B4-BE49-F238E27FC236}">
                            <a16:creationId xmlns:a16="http://schemas.microsoft.com/office/drawing/2014/main" id="{F74D46F4-EA6F-C54B-AF82-844633E6F89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544406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16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4" name="TextBox 13">
                        <a:extLst>
                          <a:ext uri="{FF2B5EF4-FFF2-40B4-BE49-F238E27FC236}">
                            <a16:creationId xmlns:a16="http://schemas.microsoft.com/office/drawing/2014/main" id="{377E9EA6-4298-B044-B3A2-1DC7850E023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4838374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15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5" name="TextBox 14">
                        <a:extLst>
                          <a:ext uri="{FF2B5EF4-FFF2-40B4-BE49-F238E27FC236}">
                            <a16:creationId xmlns:a16="http://schemas.microsoft.com/office/drawing/2014/main" id="{A6583B3D-8765-4D4D-AD74-534A853BE42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427659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14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6" name="TextBox 15">
                        <a:extLst>
                          <a:ext uri="{FF2B5EF4-FFF2-40B4-BE49-F238E27FC236}">
                            <a16:creationId xmlns:a16="http://schemas.microsoft.com/office/drawing/2014/main" id="{40EFBFB4-192E-984B-9586-ECD1701806B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3670904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13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7" name="TextBox 16">
                        <a:extLst>
                          <a:ext uri="{FF2B5EF4-FFF2-40B4-BE49-F238E27FC236}">
                            <a16:creationId xmlns:a16="http://schemas.microsoft.com/office/drawing/2014/main" id="{C0A34CBC-4865-DF49-A0D7-FC369650FBD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314762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12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8" name="TextBox 17">
                        <a:extLst>
                          <a:ext uri="{FF2B5EF4-FFF2-40B4-BE49-F238E27FC236}">
                            <a16:creationId xmlns:a16="http://schemas.microsoft.com/office/drawing/2014/main" id="{574A1F26-3736-EE4F-83B1-E403411FA0D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254193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11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9" name="TextBox 18">
                        <a:extLst>
                          <a:ext uri="{FF2B5EF4-FFF2-40B4-BE49-F238E27FC236}">
                            <a16:creationId xmlns:a16="http://schemas.microsoft.com/office/drawing/2014/main" id="{5CC245CA-59BC-FF4A-B6CB-0716E4E294D7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198015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10</a:t>
                        </a:r>
                        <a:endParaRPr lang="en-US" dirty="0"/>
                      </a:p>
                    </p:txBody>
                  </p:sp>
                  <p:sp>
                    <p:nvSpPr>
                      <p:cNvPr id="20" name="TextBox 19">
                        <a:extLst>
                          <a:ext uri="{FF2B5EF4-FFF2-40B4-BE49-F238E27FC236}">
                            <a16:creationId xmlns:a16="http://schemas.microsoft.com/office/drawing/2014/main" id="{C1826819-9435-5441-B2FC-E04867D1F76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8" y="137446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9</a:t>
                        </a:r>
                      </a:p>
                    </p:txBody>
                  </p:sp>
                  <p:sp>
                    <p:nvSpPr>
                      <p:cNvPr id="21" name="TextBox 20">
                        <a:extLst>
                          <a:ext uri="{FF2B5EF4-FFF2-40B4-BE49-F238E27FC236}">
                            <a16:creationId xmlns:a16="http://schemas.microsoft.com/office/drawing/2014/main" id="{70B56535-3F22-7949-94C2-70D9718AAB80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36925" y="137446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8</a:t>
                        </a:r>
                      </a:p>
                    </p:txBody>
                  </p:sp>
                  <p:sp>
                    <p:nvSpPr>
                      <p:cNvPr id="22" name="TextBox 21">
                        <a:extLst>
                          <a:ext uri="{FF2B5EF4-FFF2-40B4-BE49-F238E27FC236}">
                            <a16:creationId xmlns:a16="http://schemas.microsoft.com/office/drawing/2014/main" id="{E5758700-864D-AC44-9815-3EA5B2D7006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36925" y="1982675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7</a:t>
                        </a:r>
                      </a:p>
                    </p:txBody>
                  </p:sp>
                  <p:sp>
                    <p:nvSpPr>
                      <p:cNvPr id="23" name="TextBox 22">
                        <a:extLst>
                          <a:ext uri="{FF2B5EF4-FFF2-40B4-BE49-F238E27FC236}">
                            <a16:creationId xmlns:a16="http://schemas.microsoft.com/office/drawing/2014/main" id="{ED3EBAE8-DB35-9A43-8256-7CC2691DB09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9805" y="2555226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6</a:t>
                        </a:r>
                      </a:p>
                    </p:txBody>
                  </p:sp>
                  <p:sp>
                    <p:nvSpPr>
                      <p:cNvPr id="24" name="TextBox 23">
                        <a:extLst>
                          <a:ext uri="{FF2B5EF4-FFF2-40B4-BE49-F238E27FC236}">
                            <a16:creationId xmlns:a16="http://schemas.microsoft.com/office/drawing/2014/main" id="{F482B356-4C8A-5944-9E50-6334C6337F2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9805" y="3132755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5</a:t>
                        </a:r>
                      </a:p>
                    </p:txBody>
                  </p:sp>
                  <p:sp>
                    <p:nvSpPr>
                      <p:cNvPr id="25" name="TextBox 24">
                        <a:extLst>
                          <a:ext uri="{FF2B5EF4-FFF2-40B4-BE49-F238E27FC236}">
                            <a16:creationId xmlns:a16="http://schemas.microsoft.com/office/drawing/2014/main" id="{ED90DD4C-3B06-D840-9D5B-0A7AC35468B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3310" y="3679468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4</a:t>
                        </a:r>
                      </a:p>
                    </p:txBody>
                  </p:sp>
                  <p:sp>
                    <p:nvSpPr>
                      <p:cNvPr id="26" name="TextBox 25">
                        <a:extLst>
                          <a:ext uri="{FF2B5EF4-FFF2-40B4-BE49-F238E27FC236}">
                            <a16:creationId xmlns:a16="http://schemas.microsoft.com/office/drawing/2014/main" id="{ED5AE710-FDE2-C841-A0B2-FCCD1C2616BE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3310" y="4287681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3</a:t>
                        </a:r>
                      </a:p>
                    </p:txBody>
                  </p:sp>
                  <p:sp>
                    <p:nvSpPr>
                      <p:cNvPr id="27" name="TextBox 26">
                        <a:extLst>
                          <a:ext uri="{FF2B5EF4-FFF2-40B4-BE49-F238E27FC236}">
                            <a16:creationId xmlns:a16="http://schemas.microsoft.com/office/drawing/2014/main" id="{0132DDA6-D48E-B948-8A62-016AA473EF92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56190" y="486023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2</a:t>
                        </a:r>
                      </a:p>
                    </p:txBody>
                  </p:sp>
                  <p:sp>
                    <p:nvSpPr>
                      <p:cNvPr id="28" name="TextBox 27">
                        <a:extLst>
                          <a:ext uri="{FF2B5EF4-FFF2-40B4-BE49-F238E27FC236}">
                            <a16:creationId xmlns:a16="http://schemas.microsoft.com/office/drawing/2014/main" id="{1AD38BCB-FC59-0240-8BEC-AAB1E6926EC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56190" y="5437761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1</a:t>
                        </a:r>
                      </a:p>
                    </p:txBody>
                  </p:sp>
                  <p:sp>
                    <p:nvSpPr>
                      <p:cNvPr id="2" name="Rectangle 1">
                        <a:extLst>
                          <a:ext uri="{FF2B5EF4-FFF2-40B4-BE49-F238E27FC236}">
                            <a16:creationId xmlns:a16="http://schemas.microsoft.com/office/drawing/2014/main" id="{90323245-E493-C744-85FB-20C5733439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97291" y="1095769"/>
                        <a:ext cx="1600794" cy="4947797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" name="Oval 2">
                        <a:extLst>
                          <a:ext uri="{FF2B5EF4-FFF2-40B4-BE49-F238E27FC236}">
                            <a16:creationId xmlns:a16="http://schemas.microsoft.com/office/drawing/2014/main" id="{BB3CA70C-4C58-2D45-B548-43CA1110DD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98728" y="5894424"/>
                        <a:ext cx="378418" cy="378418"/>
                      </a:xfrm>
                      <a:prstGeom prst="ellipse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ln>
                            <a:solidFill>
                              <a:schemeClr val="bg1"/>
                            </a:solidFill>
                          </a:ln>
                        </a:endParaRPr>
                      </a:p>
                    </p:txBody>
                  </p:sp>
                </p:grpSp>
                <p:sp>
                  <p:nvSpPr>
                    <p:cNvPr id="29" name="TextBox 28">
                      <a:extLst>
                        <a:ext uri="{FF2B5EF4-FFF2-40B4-BE49-F238E27FC236}">
                          <a16:creationId xmlns:a16="http://schemas.microsoft.com/office/drawing/2014/main" id="{DB35441E-F1F7-B948-A70F-16B7905F5C68}"/>
                        </a:ext>
                      </a:extLst>
                    </p:cNvPr>
                    <p:cNvSpPr txBox="1"/>
                    <p:nvPr/>
                  </p:nvSpPr>
                  <p:spPr>
                    <a:xfrm rot="16200000">
                      <a:off x="3559106" y="3264318"/>
                      <a:ext cx="877163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i4002</a:t>
                      </a:r>
                    </a:p>
                  </p:txBody>
                </p:sp>
              </p:grp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DD5650B8-2C5A-D949-A538-B4321861C5AC}"/>
                      </a:ext>
                    </a:extLst>
                  </p:cNvPr>
                  <p:cNvSpPr txBox="1"/>
                  <p:nvPr/>
                </p:nvSpPr>
                <p:spPr>
                  <a:xfrm>
                    <a:off x="850196" y="1414529"/>
                    <a:ext cx="70198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Reset</a:t>
                    </a:r>
                  </a:p>
                </p:txBody>
              </p: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83D6930B-BF6D-2346-8676-9D2E82A562BB}"/>
                      </a:ext>
                    </a:extLst>
                  </p:cNvPr>
                  <p:cNvSpPr txBox="1"/>
                  <p:nvPr/>
                </p:nvSpPr>
                <p:spPr>
                  <a:xfrm>
                    <a:off x="996262" y="1959096"/>
                    <a:ext cx="38183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P</a:t>
                    </a:r>
                    <a:r>
                      <a:rPr lang="en-US" baseline="-25000" dirty="0"/>
                      <a:t>0</a:t>
                    </a:r>
                  </a:p>
                </p:txBody>
              </p:sp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F921922E-DEF9-B94F-9513-594575CBB810}"/>
                      </a:ext>
                    </a:extLst>
                  </p:cNvPr>
                  <p:cNvSpPr txBox="1"/>
                  <p:nvPr/>
                </p:nvSpPr>
                <p:spPr>
                  <a:xfrm>
                    <a:off x="1013297" y="2524787"/>
                    <a:ext cx="50526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CM</a:t>
                    </a:r>
                  </a:p>
                </p:txBody>
              </p:sp>
              <p:sp>
                <p:nvSpPr>
                  <p:cNvPr id="36" name="TextBox 35">
                    <a:extLst>
                      <a:ext uri="{FF2B5EF4-FFF2-40B4-BE49-F238E27FC236}">
                        <a16:creationId xmlns:a16="http://schemas.microsoft.com/office/drawing/2014/main" id="{D853606E-3C8C-9B46-A895-539042729362}"/>
                      </a:ext>
                    </a:extLst>
                  </p:cNvPr>
                  <p:cNvSpPr txBox="1"/>
                  <p:nvPr/>
                </p:nvSpPr>
                <p:spPr>
                  <a:xfrm>
                    <a:off x="1046916" y="3059668"/>
                    <a:ext cx="50526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V</a:t>
                    </a:r>
                    <a:r>
                      <a:rPr lang="en-US" baseline="-25000" dirty="0"/>
                      <a:t>DD</a:t>
                    </a:r>
                  </a:p>
                </p:txBody>
              </p:sp>
              <p:sp>
                <p:nvSpPr>
                  <p:cNvPr id="37" name="TextBox 36">
                    <a:extLst>
                      <a:ext uri="{FF2B5EF4-FFF2-40B4-BE49-F238E27FC236}">
                        <a16:creationId xmlns:a16="http://schemas.microsoft.com/office/drawing/2014/main" id="{F680FDA0-4915-4640-B858-0AA74DC34C00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3693782"/>
                    <a:ext cx="45397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3</a:t>
                    </a:r>
                  </a:p>
                </p:txBody>
              </p:sp>
              <p:sp>
                <p:nvSpPr>
                  <p:cNvPr id="40" name="TextBox 39">
                    <a:extLst>
                      <a:ext uri="{FF2B5EF4-FFF2-40B4-BE49-F238E27FC236}">
                        <a16:creationId xmlns:a16="http://schemas.microsoft.com/office/drawing/2014/main" id="{C95C4066-BFDC-9742-8A47-18106B88EC76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4282748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2</a:t>
                    </a:r>
                  </a:p>
                </p:txBody>
              </p:sp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80FF1CCB-D146-5E47-AB48-CCDE3FFAB840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4864218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1</a:t>
                    </a:r>
                  </a:p>
                </p:txBody>
              </p:sp>
              <p:sp>
                <p:nvSpPr>
                  <p:cNvPr id="42" name="TextBox 41">
                    <a:extLst>
                      <a:ext uri="{FF2B5EF4-FFF2-40B4-BE49-F238E27FC236}">
                        <a16:creationId xmlns:a16="http://schemas.microsoft.com/office/drawing/2014/main" id="{B57CBFF0-721D-494D-A3CC-AC0AF1CD18B3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5434614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0</a:t>
                    </a:r>
                  </a:p>
                </p:txBody>
              </p:sp>
            </p:grpSp>
            <p:sp>
              <p:nvSpPr>
                <p:cNvPr id="43" name="Double Brace 42">
                  <a:extLst>
                    <a:ext uri="{FF2B5EF4-FFF2-40B4-BE49-F238E27FC236}">
                      <a16:creationId xmlns:a16="http://schemas.microsoft.com/office/drawing/2014/main" id="{0DAD5FD4-331B-4348-B5C1-F3867B97935A}"/>
                    </a:ext>
                  </a:extLst>
                </p:cNvPr>
                <p:cNvSpPr/>
                <p:nvPr/>
              </p:nvSpPr>
              <p:spPr>
                <a:xfrm>
                  <a:off x="3123414" y="2566797"/>
                  <a:ext cx="2025711" cy="394824"/>
                </a:xfrm>
                <a:prstGeom prst="bracePair">
                  <a:avLst>
                    <a:gd name="adj" fmla="val 22622"/>
                  </a:avLst>
                </a:prstGeom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6E8684FC-CB28-5342-A5AE-E41843B470EA}"/>
                    </a:ext>
                  </a:extLst>
                </p:cNvPr>
                <p:cNvSpPr txBox="1"/>
                <p:nvPr/>
              </p:nvSpPr>
              <p:spPr>
                <a:xfrm>
                  <a:off x="2449370" y="2467957"/>
                  <a:ext cx="675185" cy="6001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just"/>
                  <a:r>
                    <a:rPr lang="en-US" sz="1100" dirty="0"/>
                    <a:t>Memory</a:t>
                  </a:r>
                </a:p>
                <a:p>
                  <a:pPr algn="just"/>
                  <a:r>
                    <a:rPr lang="en-US" sz="1100" dirty="0"/>
                    <a:t>Control</a:t>
                  </a:r>
                </a:p>
                <a:p>
                  <a:pPr algn="just"/>
                  <a:r>
                    <a:rPr lang="en-US" sz="1100" dirty="0"/>
                    <a:t>Input</a:t>
                  </a:r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48724525-E23B-E147-BF47-0A29CE9374A5}"/>
                    </a:ext>
                  </a:extLst>
                </p:cNvPr>
                <p:cNvSpPr txBox="1"/>
                <p:nvPr/>
              </p:nvSpPr>
              <p:spPr>
                <a:xfrm>
                  <a:off x="2419445" y="4481979"/>
                  <a:ext cx="591829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100" dirty="0"/>
                    <a:t>Output</a:t>
                  </a:r>
                </a:p>
                <a:p>
                  <a:pPr algn="ctr"/>
                  <a:r>
                    <a:rPr lang="en-US" sz="1100" dirty="0"/>
                    <a:t>Lines</a:t>
                  </a:r>
                </a:p>
              </p:txBody>
            </p:sp>
            <p:sp>
              <p:nvSpPr>
                <p:cNvPr id="47" name="Double Brace 46">
                  <a:extLst>
                    <a:ext uri="{FF2B5EF4-FFF2-40B4-BE49-F238E27FC236}">
                      <a16:creationId xmlns:a16="http://schemas.microsoft.com/office/drawing/2014/main" id="{B92355B1-C777-3340-BF54-A8CDB40B8A13}"/>
                    </a:ext>
                  </a:extLst>
                </p:cNvPr>
                <p:cNvSpPr/>
                <p:nvPr/>
              </p:nvSpPr>
              <p:spPr>
                <a:xfrm>
                  <a:off x="2986604" y="3758700"/>
                  <a:ext cx="4302469" cy="2066971"/>
                </a:xfrm>
                <a:prstGeom prst="bracePair">
                  <a:avLst/>
                </a:prstGeom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6BCD0F3-52C2-2645-BE46-E75F33B0CEEE}"/>
                  </a:ext>
                </a:extLst>
              </p:cNvPr>
              <p:cNvSpPr txBox="1"/>
              <p:nvPr/>
            </p:nvSpPr>
            <p:spPr>
              <a:xfrm>
                <a:off x="6516664" y="3193295"/>
                <a:ext cx="45583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V</a:t>
                </a:r>
                <a:r>
                  <a:rPr lang="en-US" baseline="-25000" dirty="0"/>
                  <a:t>SS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7BC3687A-C0F0-2941-B5CD-E34BA8D61228}"/>
                  </a:ext>
                </a:extLst>
              </p:cNvPr>
              <p:cNvSpPr txBox="1"/>
              <p:nvPr/>
            </p:nvSpPr>
            <p:spPr>
              <a:xfrm>
                <a:off x="6480121" y="2591289"/>
                <a:ext cx="12442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Clk</a:t>
                </a:r>
                <a:r>
                  <a:rPr lang="en-US" dirty="0"/>
                  <a:t> Phase 1</a:t>
                </a:r>
                <a:endParaRPr lang="en-US" baseline="-25000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2566F70D-EA9A-0740-80E1-366913FF3AB0}"/>
                  </a:ext>
                </a:extLst>
              </p:cNvPr>
              <p:cNvSpPr txBox="1"/>
              <p:nvPr/>
            </p:nvSpPr>
            <p:spPr>
              <a:xfrm>
                <a:off x="6475046" y="2060286"/>
                <a:ext cx="12442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Clk</a:t>
                </a:r>
                <a:r>
                  <a:rPr lang="en-US" dirty="0"/>
                  <a:t> Phase 2</a:t>
                </a:r>
                <a:endParaRPr lang="en-US" baseline="-25000" dirty="0"/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BB7987C9-7AA3-E241-ADF5-EF92189810CC}"/>
                  </a:ext>
                </a:extLst>
              </p:cNvPr>
              <p:cNvSpPr txBox="1"/>
              <p:nvPr/>
            </p:nvSpPr>
            <p:spPr>
              <a:xfrm>
                <a:off x="6475046" y="1453462"/>
                <a:ext cx="103304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Sync-Out</a:t>
                </a:r>
                <a:endParaRPr lang="en-US" baseline="-25000" dirty="0"/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8EE809C1-1E01-0448-90C0-B924FBC2AA1E}"/>
                  </a:ext>
                </a:extLst>
              </p:cNvPr>
              <p:cNvSpPr txBox="1"/>
              <p:nvPr/>
            </p:nvSpPr>
            <p:spPr>
              <a:xfrm>
                <a:off x="6512256" y="3698047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D3</a:t>
                </a:r>
                <a:endParaRPr lang="en-US" baseline="-25000" dirty="0"/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26438E7C-9D05-914C-8753-FB8A00471470}"/>
                  </a:ext>
                </a:extLst>
              </p:cNvPr>
              <p:cNvSpPr txBox="1"/>
              <p:nvPr/>
            </p:nvSpPr>
            <p:spPr>
              <a:xfrm>
                <a:off x="6480667" y="4288732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D2</a:t>
                </a:r>
                <a:endParaRPr lang="en-US" baseline="-25000" dirty="0"/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086D043-5AD7-6544-83B7-A5C039D51449}"/>
                  </a:ext>
                </a:extLst>
              </p:cNvPr>
              <p:cNvSpPr txBox="1"/>
              <p:nvPr/>
            </p:nvSpPr>
            <p:spPr>
              <a:xfrm>
                <a:off x="6464079" y="4945778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D1</a:t>
                </a:r>
                <a:endParaRPr lang="en-US" baseline="-25000" dirty="0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53ECCEFF-15CB-794B-B8F4-DF0A1B64D8E1}"/>
                  </a:ext>
                </a:extLst>
              </p:cNvPr>
              <p:cNvSpPr txBox="1"/>
              <p:nvPr/>
            </p:nvSpPr>
            <p:spPr>
              <a:xfrm>
                <a:off x="6432490" y="5536463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D0</a:t>
                </a:r>
                <a:endParaRPr lang="en-US" baseline="-25000" dirty="0"/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4415EAE-DA0E-ED41-8ED0-C903A6DD0487}"/>
                  </a:ext>
                </a:extLst>
              </p:cNvPr>
              <p:cNvSpPr txBox="1"/>
              <p:nvPr/>
            </p:nvSpPr>
            <p:spPr>
              <a:xfrm>
                <a:off x="7498187" y="4530280"/>
                <a:ext cx="452368" cy="6001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100" dirty="0"/>
                  <a:t>Data</a:t>
                </a:r>
              </a:p>
              <a:p>
                <a:pPr algn="ctr"/>
                <a:r>
                  <a:rPr lang="en-US" sz="1100" dirty="0"/>
                  <a:t>Bus</a:t>
                </a:r>
              </a:p>
              <a:p>
                <a:pPr algn="ctr"/>
                <a:r>
                  <a:rPr lang="en-US" sz="1100" dirty="0"/>
                  <a:t>I/O</a:t>
                </a:r>
              </a:p>
            </p:txBody>
          </p:sp>
        </p:grp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C4037D5B-0FD9-324E-B90C-53427A477679}"/>
                </a:ext>
              </a:extLst>
            </p:cNvPr>
            <p:cNvSpPr txBox="1"/>
            <p:nvPr/>
          </p:nvSpPr>
          <p:spPr>
            <a:xfrm>
              <a:off x="5183106" y="1548471"/>
              <a:ext cx="81464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Chip Select</a:t>
              </a:r>
            </a:p>
            <a:p>
              <a:pPr algn="ctr"/>
              <a:r>
                <a:rPr lang="en-US" sz="1100" dirty="0"/>
                <a:t>Input</a:t>
              </a:r>
            </a:p>
          </p:txBody>
        </p:sp>
      </p:grpSp>
      <p:graphicFrame>
        <p:nvGraphicFramePr>
          <p:cNvPr id="59" name="Table 58">
            <a:extLst>
              <a:ext uri="{FF2B5EF4-FFF2-40B4-BE49-F238E27FC236}">
                <a16:creationId xmlns:a16="http://schemas.microsoft.com/office/drawing/2014/main" id="{6246ABF2-E5FF-154D-BC0C-7EC571A6E1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6328443"/>
              </p:ext>
            </p:extLst>
          </p:nvPr>
        </p:nvGraphicFramePr>
        <p:xfrm>
          <a:off x="102044" y="429952"/>
          <a:ext cx="5247438" cy="1844040"/>
        </p:xfrm>
        <a:graphic>
          <a:graphicData uri="http://schemas.openxmlformats.org/drawingml/2006/table">
            <a:tbl>
              <a:tblPr/>
              <a:tblGrid>
                <a:gridCol w="1291806">
                  <a:extLst>
                    <a:ext uri="{9D8B030D-6E8A-4147-A177-3AD203B41FA5}">
                      <a16:colId xmlns:a16="http://schemas.microsoft.com/office/drawing/2014/main" val="760947265"/>
                    </a:ext>
                  </a:extLst>
                </a:gridCol>
                <a:gridCol w="3955632">
                  <a:extLst>
                    <a:ext uri="{9D8B030D-6E8A-4147-A177-3AD203B41FA5}">
                      <a16:colId xmlns:a16="http://schemas.microsoft.com/office/drawing/2014/main" val="925352198"/>
                    </a:ext>
                  </a:extLst>
                </a:gridCol>
              </a:tblGrid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Introduction date: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latin typeface="+mn-lt"/>
                        </a:rPr>
                        <a:t>1971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308416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Type: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320-bit MOS RAM and 4-bit output port.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52050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Memory: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80 x 4-bit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54527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Technology: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P-channel silicon gate MOS technology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346425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History:</a:t>
                      </a:r>
                      <a:br>
                        <a:rPr lang="en-GB" sz="1100" b="1" dirty="0">
                          <a:latin typeface="+mn-lt"/>
                        </a:rPr>
                      </a:br>
                      <a:br>
                        <a:rPr lang="en-GB" sz="1100" b="1" dirty="0">
                          <a:latin typeface="+mn-lt"/>
                        </a:rPr>
                      </a:br>
                      <a:br>
                        <a:rPr lang="en-GB" sz="1100" b="1" dirty="0">
                          <a:latin typeface="+mn-lt"/>
                        </a:rPr>
                      </a:br>
                      <a:r>
                        <a:rPr lang="en-GB" sz="1100" b="1" dirty="0">
                          <a:latin typeface="+mn-lt"/>
                        </a:rPr>
                        <a:t> 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The 4002 was designed to be used with other MCS-4/40 devices such as the 4004 CPU.</a:t>
                      </a:r>
                      <a:br>
                        <a:rPr lang="en-GB" sz="1100" dirty="0">
                          <a:latin typeface="+mn-lt"/>
                        </a:rPr>
                      </a:br>
                      <a:r>
                        <a:rPr lang="en-GB" sz="1100" dirty="0">
                          <a:latin typeface="+mn-lt"/>
                        </a:rPr>
                        <a:t>The chip was available in two different metal options 4002-1 and 4002-2 this was to make it possible to extend the chip selection so that 4pcs of 4002 chips could be connected to the 4004 CPU without any external chip selection logic. 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763909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Second source: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National Semiconductors was the only second source.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150794"/>
                  </a:ext>
                </a:extLst>
              </a:tr>
            </a:tbl>
          </a:graphicData>
        </a:graphic>
      </p:graphicFrame>
      <p:sp>
        <p:nvSpPr>
          <p:cNvPr id="60" name="Rectangle 3">
            <a:extLst>
              <a:ext uri="{FF2B5EF4-FFF2-40B4-BE49-F238E27FC236}">
                <a16:creationId xmlns:a16="http://schemas.microsoft.com/office/drawing/2014/main" id="{5F9EAEAD-FFF1-914E-93B5-C6B2F0E540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4923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-webkit-standard"/>
              </a:rPr>
              <a:t> 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C74C4A6C-3BD0-CD41-9E41-76B17FB7E8CA}"/>
              </a:ext>
            </a:extLst>
          </p:cNvPr>
          <p:cNvGrpSpPr/>
          <p:nvPr/>
        </p:nvGrpSpPr>
        <p:grpSpPr>
          <a:xfrm>
            <a:off x="1610385" y="3468428"/>
            <a:ext cx="1361223" cy="3541071"/>
            <a:chOff x="8362051" y="1084130"/>
            <a:chExt cx="1361223" cy="3541071"/>
          </a:xfrm>
        </p:grpSpPr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8C4222B5-8285-E14E-A2AA-9556A40C0DED}"/>
                </a:ext>
              </a:extLst>
            </p:cNvPr>
            <p:cNvGrpSpPr/>
            <p:nvPr/>
          </p:nvGrpSpPr>
          <p:grpSpPr>
            <a:xfrm>
              <a:off x="8362051" y="1480950"/>
              <a:ext cx="1361223" cy="2695959"/>
              <a:chOff x="8362051" y="1480950"/>
              <a:chExt cx="1361223" cy="2695959"/>
            </a:xfrm>
          </p:grpSpPr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9AD32AE5-E1DD-5B45-ABDB-599B54C97A22}"/>
                  </a:ext>
                </a:extLst>
              </p:cNvPr>
              <p:cNvSpPr/>
              <p:nvPr/>
            </p:nvSpPr>
            <p:spPr>
              <a:xfrm>
                <a:off x="8780318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1A5CC4AB-FF19-374B-B875-5FD15AD1F53C}"/>
                  </a:ext>
                </a:extLst>
              </p:cNvPr>
              <p:cNvSpPr/>
              <p:nvPr/>
            </p:nvSpPr>
            <p:spPr>
              <a:xfrm>
                <a:off x="8780317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5F01AB10-9ED6-7E45-9AB5-C072878647E1}"/>
                  </a:ext>
                </a:extLst>
              </p:cNvPr>
              <p:cNvSpPr/>
              <p:nvPr/>
            </p:nvSpPr>
            <p:spPr>
              <a:xfrm>
                <a:off x="9109862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AC399D7D-D60A-B44A-A79E-D1233A258B3C}"/>
                  </a:ext>
                </a:extLst>
              </p:cNvPr>
              <p:cNvSpPr/>
              <p:nvPr/>
            </p:nvSpPr>
            <p:spPr>
              <a:xfrm>
                <a:off x="9109861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E163B682-3C0F-E647-AF5E-65FD77029C6C}"/>
                  </a:ext>
                </a:extLst>
              </p:cNvPr>
              <p:cNvSpPr txBox="1"/>
              <p:nvPr/>
            </p:nvSpPr>
            <p:spPr>
              <a:xfrm>
                <a:off x="9421588" y="3786454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4B38A22E-D5B9-3348-932F-CFC8C0A32A2E}"/>
                  </a:ext>
                </a:extLst>
              </p:cNvPr>
              <p:cNvSpPr txBox="1"/>
              <p:nvPr/>
            </p:nvSpPr>
            <p:spPr>
              <a:xfrm>
                <a:off x="9421587" y="347683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2D9464F9-C99F-D448-9D66-3A5D67FDE8D5}"/>
                  </a:ext>
                </a:extLst>
              </p:cNvPr>
              <p:cNvSpPr txBox="1"/>
              <p:nvPr/>
            </p:nvSpPr>
            <p:spPr>
              <a:xfrm>
                <a:off x="8362051" y="380757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16</a:t>
                </a: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B54481C5-6C76-814A-8A52-CD6DB99EE0D6}"/>
                  </a:ext>
                </a:extLst>
              </p:cNvPr>
              <p:cNvSpPr txBox="1"/>
              <p:nvPr/>
            </p:nvSpPr>
            <p:spPr>
              <a:xfrm>
                <a:off x="8367432" y="3465101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15</a:t>
                </a:r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8C227361-FDCF-AA4E-8337-FDE88BF02EC2}"/>
                  </a:ext>
                </a:extLst>
              </p:cNvPr>
              <p:cNvSpPr/>
              <p:nvPr/>
            </p:nvSpPr>
            <p:spPr>
              <a:xfrm>
                <a:off x="8780318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EE037A8D-231B-5E4D-BA7D-E1A5AABEAEB6}"/>
                  </a:ext>
                </a:extLst>
              </p:cNvPr>
              <p:cNvSpPr/>
              <p:nvPr/>
            </p:nvSpPr>
            <p:spPr>
              <a:xfrm>
                <a:off x="8780317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7BC02782-C92A-ED45-BA04-248483CC7877}"/>
                  </a:ext>
                </a:extLst>
              </p:cNvPr>
              <p:cNvSpPr/>
              <p:nvPr/>
            </p:nvSpPr>
            <p:spPr>
              <a:xfrm>
                <a:off x="9109862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41598ABE-AE32-CD48-8B16-334FE777D168}"/>
                  </a:ext>
                </a:extLst>
              </p:cNvPr>
              <p:cNvSpPr/>
              <p:nvPr/>
            </p:nvSpPr>
            <p:spPr>
              <a:xfrm>
                <a:off x="9109861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B59ADC09-CEF1-534D-8E07-48F76533A789}"/>
                  </a:ext>
                </a:extLst>
              </p:cNvPr>
              <p:cNvSpPr txBox="1"/>
              <p:nvPr/>
            </p:nvSpPr>
            <p:spPr>
              <a:xfrm>
                <a:off x="9421588" y="31232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F2E8774D-3FFE-C242-A6DD-707E8C7AF3BF}"/>
                  </a:ext>
                </a:extLst>
              </p:cNvPr>
              <p:cNvSpPr txBox="1"/>
              <p:nvPr/>
            </p:nvSpPr>
            <p:spPr>
              <a:xfrm>
                <a:off x="9421587" y="2813611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6F9A31C5-B357-6D4A-9893-6E89D43FBE90}"/>
                  </a:ext>
                </a:extLst>
              </p:cNvPr>
              <p:cNvSpPr txBox="1"/>
              <p:nvPr/>
            </p:nvSpPr>
            <p:spPr>
              <a:xfrm>
                <a:off x="8362051" y="3144358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14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A500E0F3-A828-1443-A4D1-FBC2B7E8FDC4}"/>
                  </a:ext>
                </a:extLst>
              </p:cNvPr>
              <p:cNvSpPr txBox="1"/>
              <p:nvPr/>
            </p:nvSpPr>
            <p:spPr>
              <a:xfrm>
                <a:off x="8367432" y="280188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13</a:t>
                </a:r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874FBE51-F0D8-364E-A646-BEE9AF235CE4}"/>
                  </a:ext>
                </a:extLst>
              </p:cNvPr>
              <p:cNvSpPr/>
              <p:nvPr/>
            </p:nvSpPr>
            <p:spPr>
              <a:xfrm>
                <a:off x="8780318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47BDB3DF-ED23-0E49-884C-0CE0EB07CBAE}"/>
                  </a:ext>
                </a:extLst>
              </p:cNvPr>
              <p:cNvSpPr/>
              <p:nvPr/>
            </p:nvSpPr>
            <p:spPr>
              <a:xfrm>
                <a:off x="8780317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B6341AF2-9835-264C-92BF-621AA69CCDCB}"/>
                  </a:ext>
                </a:extLst>
              </p:cNvPr>
              <p:cNvSpPr/>
              <p:nvPr/>
            </p:nvSpPr>
            <p:spPr>
              <a:xfrm>
                <a:off x="9109862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16A38589-4C25-4E48-ACAA-697FA3132609}"/>
                  </a:ext>
                </a:extLst>
              </p:cNvPr>
              <p:cNvSpPr/>
              <p:nvPr/>
            </p:nvSpPr>
            <p:spPr>
              <a:xfrm>
                <a:off x="9109861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60380370-4DCC-4C49-952F-33949DF53F32}"/>
                  </a:ext>
                </a:extLst>
              </p:cNvPr>
              <p:cNvSpPr txBox="1"/>
              <p:nvPr/>
            </p:nvSpPr>
            <p:spPr>
              <a:xfrm>
                <a:off x="9421588" y="246552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5A0B1E12-20E9-F744-9EBD-EF2293C3EEFB}"/>
                  </a:ext>
                </a:extLst>
              </p:cNvPr>
              <p:cNvSpPr txBox="1"/>
              <p:nvPr/>
            </p:nvSpPr>
            <p:spPr>
              <a:xfrm>
                <a:off x="9421587" y="2155898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6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E664FEEC-3056-8B40-B741-D38E3EC0D46D}"/>
                  </a:ext>
                </a:extLst>
              </p:cNvPr>
              <p:cNvSpPr txBox="1"/>
              <p:nvPr/>
            </p:nvSpPr>
            <p:spPr>
              <a:xfrm>
                <a:off x="8362051" y="248664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12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91F2BDED-2ACE-C140-A50E-936D51BF602B}"/>
                  </a:ext>
                </a:extLst>
              </p:cNvPr>
              <p:cNvSpPr txBox="1"/>
              <p:nvPr/>
            </p:nvSpPr>
            <p:spPr>
              <a:xfrm>
                <a:off x="8367432" y="2144169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11</a:t>
                </a:r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319F8813-9B6D-194C-A8B5-5575DE443166}"/>
                  </a:ext>
                </a:extLst>
              </p:cNvPr>
              <p:cNvSpPr/>
              <p:nvPr/>
            </p:nvSpPr>
            <p:spPr>
              <a:xfrm>
                <a:off x="8780318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9B9EC5C9-3553-E24F-8D4B-14E8D74D3AA4}"/>
                  </a:ext>
                </a:extLst>
              </p:cNvPr>
              <p:cNvSpPr/>
              <p:nvPr/>
            </p:nvSpPr>
            <p:spPr>
              <a:xfrm>
                <a:off x="8780317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A85C61BC-02DC-A247-97F6-EC933FF3C21D}"/>
                  </a:ext>
                </a:extLst>
              </p:cNvPr>
              <p:cNvSpPr/>
              <p:nvPr/>
            </p:nvSpPr>
            <p:spPr>
              <a:xfrm>
                <a:off x="9109862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7C39D23F-30A2-2C40-9D5C-6F9877E1711D}"/>
                  </a:ext>
                </a:extLst>
              </p:cNvPr>
              <p:cNvSpPr/>
              <p:nvPr/>
            </p:nvSpPr>
            <p:spPr>
              <a:xfrm>
                <a:off x="9109861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A6CD19D6-783E-DA48-9EE0-F6C365E3C026}"/>
                  </a:ext>
                </a:extLst>
              </p:cNvPr>
              <p:cNvSpPr txBox="1"/>
              <p:nvPr/>
            </p:nvSpPr>
            <p:spPr>
              <a:xfrm>
                <a:off x="9421588" y="1802303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E518FA84-AC78-D14D-967D-F6CE74C51FEB}"/>
                  </a:ext>
                </a:extLst>
              </p:cNvPr>
              <p:cNvSpPr txBox="1"/>
              <p:nvPr/>
            </p:nvSpPr>
            <p:spPr>
              <a:xfrm>
                <a:off x="9421587" y="149267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DC8D216C-DF78-594C-8BCC-81CFAB247A27}"/>
                  </a:ext>
                </a:extLst>
              </p:cNvPr>
              <p:cNvSpPr txBox="1"/>
              <p:nvPr/>
            </p:nvSpPr>
            <p:spPr>
              <a:xfrm>
                <a:off x="8362051" y="1823426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15E8BD3C-1B10-FD44-87E5-B88AF109AA0A}"/>
                  </a:ext>
                </a:extLst>
              </p:cNvPr>
              <p:cNvSpPr txBox="1"/>
              <p:nvPr/>
            </p:nvSpPr>
            <p:spPr>
              <a:xfrm>
                <a:off x="8367432" y="1480950"/>
                <a:ext cx="3545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 9</a:t>
                </a:r>
              </a:p>
            </p:txBody>
          </p:sp>
        </p:grp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4E98EB41-D0B1-0C4B-ABA8-9AF067D39516}"/>
                </a:ext>
              </a:extLst>
            </p:cNvPr>
            <p:cNvSpPr txBox="1"/>
            <p:nvPr/>
          </p:nvSpPr>
          <p:spPr>
            <a:xfrm>
              <a:off x="8780318" y="1084130"/>
              <a:ext cx="6412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PINS</a:t>
              </a: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47CCE649-9595-9E41-A4C3-40F70FD16F56}"/>
                </a:ext>
              </a:extLst>
            </p:cNvPr>
            <p:cNvSpPr/>
            <p:nvPr/>
          </p:nvSpPr>
          <p:spPr>
            <a:xfrm>
              <a:off x="8936180" y="4046880"/>
              <a:ext cx="378418" cy="3784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275868C4-0BC6-6643-B032-A8A39985E68A}"/>
                </a:ext>
              </a:extLst>
            </p:cNvPr>
            <p:cNvSpPr/>
            <p:nvPr/>
          </p:nvSpPr>
          <p:spPr>
            <a:xfrm>
              <a:off x="8775149" y="4147477"/>
              <a:ext cx="695324" cy="311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CE086107-20C5-5A46-94B7-CFDBD3D6C9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2861" y="3474969"/>
              <a:ext cx="0" cy="11502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695405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ACB8C185-AE58-CB4C-9AE2-74C3D86FB6B5}"/>
              </a:ext>
            </a:extLst>
          </p:cNvPr>
          <p:cNvSpPr/>
          <p:nvPr/>
        </p:nvSpPr>
        <p:spPr>
          <a:xfrm>
            <a:off x="3712276" y="108282"/>
            <a:ext cx="1792705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TIMING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78467330-0CD6-F846-BB59-A5A3A233AFD2}"/>
              </a:ext>
            </a:extLst>
          </p:cNvPr>
          <p:cNvSpPr/>
          <p:nvPr/>
        </p:nvSpPr>
        <p:spPr>
          <a:xfrm>
            <a:off x="6187768" y="1550944"/>
            <a:ext cx="1217618" cy="107384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RAM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ARRAY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4 X 20 X 4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975E3C5B-AD98-F348-9638-1A96748B4367}"/>
              </a:ext>
            </a:extLst>
          </p:cNvPr>
          <p:cNvSpPr/>
          <p:nvPr/>
        </p:nvSpPr>
        <p:spPr>
          <a:xfrm>
            <a:off x="1929619" y="1273780"/>
            <a:ext cx="1792705" cy="16199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1296000"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   DATA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 BUS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I/O</a:t>
            </a:r>
          </a:p>
          <a:p>
            <a:pPr algn="ctr"/>
            <a:r>
              <a:rPr lang="en-US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       BUFFER</a:t>
            </a:r>
            <a:endParaRPr lang="en-US" dirty="0">
              <a:ln>
                <a:solidFill>
                  <a:schemeClr val="tx1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2079D6BB-3B62-6F43-B952-A14C273F56EC}"/>
              </a:ext>
            </a:extLst>
          </p:cNvPr>
          <p:cNvSpPr/>
          <p:nvPr/>
        </p:nvSpPr>
        <p:spPr>
          <a:xfrm>
            <a:off x="6187768" y="3038305"/>
            <a:ext cx="1217609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MUX</a:t>
            </a: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DA9EE58A-CEF9-8C43-8D9D-BF92B9072A37}"/>
              </a:ext>
            </a:extLst>
          </p:cNvPr>
          <p:cNvSpPr/>
          <p:nvPr/>
        </p:nvSpPr>
        <p:spPr>
          <a:xfrm>
            <a:off x="4416059" y="4082773"/>
            <a:ext cx="1792705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INSTRUCTION DECODE &amp; CONTROL</a:t>
            </a: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B7942D15-A46E-A648-BA3F-39173814A215}"/>
              </a:ext>
            </a:extLst>
          </p:cNvPr>
          <p:cNvSpPr/>
          <p:nvPr/>
        </p:nvSpPr>
        <p:spPr>
          <a:xfrm>
            <a:off x="2203565" y="5292846"/>
            <a:ext cx="1243262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OUTPUT PORT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EEAFD6E6-0542-C948-B2D3-F04E10FB1A0A}"/>
              </a:ext>
            </a:extLst>
          </p:cNvPr>
          <p:cNvCxnSpPr>
            <a:cxnSpLocks/>
            <a:stCxn id="63" idx="6"/>
            <a:endCxn id="39" idx="1"/>
          </p:cNvCxnSpPr>
          <p:nvPr/>
        </p:nvCxnSpPr>
        <p:spPr>
          <a:xfrm flipV="1">
            <a:off x="927826" y="378993"/>
            <a:ext cx="2784450" cy="99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62F0A81D-8465-3B49-8932-A3F7452B6CF6}"/>
              </a:ext>
            </a:extLst>
          </p:cNvPr>
          <p:cNvSpPr/>
          <p:nvPr/>
        </p:nvSpPr>
        <p:spPr>
          <a:xfrm>
            <a:off x="747353" y="299880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F4396462-9FC3-5848-9964-A10206AB8063}"/>
              </a:ext>
            </a:extLst>
          </p:cNvPr>
          <p:cNvCxnSpPr>
            <a:cxnSpLocks/>
            <a:stCxn id="39" idx="2"/>
          </p:cNvCxnSpPr>
          <p:nvPr/>
        </p:nvCxnSpPr>
        <p:spPr>
          <a:xfrm flipH="1">
            <a:off x="4608628" y="64970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13E21003-8C7C-5647-8A0F-39F069400AE8}"/>
              </a:ext>
            </a:extLst>
          </p:cNvPr>
          <p:cNvCxnSpPr>
            <a:cxnSpLocks/>
          </p:cNvCxnSpPr>
          <p:nvPr/>
        </p:nvCxnSpPr>
        <p:spPr>
          <a:xfrm flipH="1">
            <a:off x="4973523" y="64970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8FA20671-9E68-194D-B289-CAD38C521AE0}"/>
              </a:ext>
            </a:extLst>
          </p:cNvPr>
          <p:cNvCxnSpPr>
            <a:cxnSpLocks/>
          </p:cNvCxnSpPr>
          <p:nvPr/>
        </p:nvCxnSpPr>
        <p:spPr>
          <a:xfrm flipH="1">
            <a:off x="5338417" y="649702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8B2FE3DE-9E4F-C146-B2BC-FF06BFA15CAA}"/>
              </a:ext>
            </a:extLst>
          </p:cNvPr>
          <p:cNvCxnSpPr>
            <a:cxnSpLocks/>
          </p:cNvCxnSpPr>
          <p:nvPr/>
        </p:nvCxnSpPr>
        <p:spPr>
          <a:xfrm flipH="1">
            <a:off x="3952938" y="64970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2E0D7E15-0977-E74E-A165-D05523C7A714}"/>
              </a:ext>
            </a:extLst>
          </p:cNvPr>
          <p:cNvCxnSpPr>
            <a:cxnSpLocks/>
          </p:cNvCxnSpPr>
          <p:nvPr/>
        </p:nvCxnSpPr>
        <p:spPr>
          <a:xfrm flipH="1">
            <a:off x="4317832" y="649702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C9BBD98D-1280-BB40-92BB-402CAB99DBF9}"/>
              </a:ext>
            </a:extLst>
          </p:cNvPr>
          <p:cNvCxnSpPr>
            <a:cxnSpLocks/>
          </p:cNvCxnSpPr>
          <p:nvPr/>
        </p:nvCxnSpPr>
        <p:spPr>
          <a:xfrm flipH="1">
            <a:off x="5504981" y="229807"/>
            <a:ext cx="144545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Oval 158">
            <a:extLst>
              <a:ext uri="{FF2B5EF4-FFF2-40B4-BE49-F238E27FC236}">
                <a16:creationId xmlns:a16="http://schemas.microsoft.com/office/drawing/2014/main" id="{137C56DA-8B9E-B74C-933A-04C79D1EF991}"/>
              </a:ext>
            </a:extLst>
          </p:cNvPr>
          <p:cNvSpPr/>
          <p:nvPr/>
        </p:nvSpPr>
        <p:spPr>
          <a:xfrm>
            <a:off x="6950437" y="140782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E9712746-9ADD-8349-B9BA-D61CA74985B9}"/>
              </a:ext>
            </a:extLst>
          </p:cNvPr>
          <p:cNvCxnSpPr>
            <a:cxnSpLocks/>
          </p:cNvCxnSpPr>
          <p:nvPr/>
        </p:nvCxnSpPr>
        <p:spPr>
          <a:xfrm flipH="1">
            <a:off x="5504981" y="545126"/>
            <a:ext cx="144545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Oval 160">
            <a:extLst>
              <a:ext uri="{FF2B5EF4-FFF2-40B4-BE49-F238E27FC236}">
                <a16:creationId xmlns:a16="http://schemas.microsoft.com/office/drawing/2014/main" id="{5E4BCA31-0778-904E-A3D3-99BB255BB04F}"/>
              </a:ext>
            </a:extLst>
          </p:cNvPr>
          <p:cNvSpPr/>
          <p:nvPr/>
        </p:nvSpPr>
        <p:spPr>
          <a:xfrm>
            <a:off x="6950437" y="45610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3C4F4EB2-2744-6648-8787-15EBE1E602B9}"/>
              </a:ext>
            </a:extLst>
          </p:cNvPr>
          <p:cNvCxnSpPr>
            <a:cxnSpLocks/>
            <a:stCxn id="163" idx="4"/>
          </p:cNvCxnSpPr>
          <p:nvPr/>
        </p:nvCxnSpPr>
        <p:spPr>
          <a:xfrm flipH="1">
            <a:off x="6068206" y="626865"/>
            <a:ext cx="1" cy="5161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Oval 162">
            <a:extLst>
              <a:ext uri="{FF2B5EF4-FFF2-40B4-BE49-F238E27FC236}">
                <a16:creationId xmlns:a16="http://schemas.microsoft.com/office/drawing/2014/main" id="{7D52CAC1-4D1B-8A49-99F2-F997DF2F5C76}"/>
              </a:ext>
            </a:extLst>
          </p:cNvPr>
          <p:cNvSpPr/>
          <p:nvPr/>
        </p:nvSpPr>
        <p:spPr>
          <a:xfrm>
            <a:off x="5977970" y="448815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E3C744CE-93C0-5940-B043-AD4D23BB80B7}"/>
              </a:ext>
            </a:extLst>
          </p:cNvPr>
          <p:cNvCxnSpPr>
            <a:cxnSpLocks/>
            <a:stCxn id="167" idx="4"/>
          </p:cNvCxnSpPr>
          <p:nvPr/>
        </p:nvCxnSpPr>
        <p:spPr>
          <a:xfrm flipH="1">
            <a:off x="6509321" y="318832"/>
            <a:ext cx="1" cy="8241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Oval 166">
            <a:extLst>
              <a:ext uri="{FF2B5EF4-FFF2-40B4-BE49-F238E27FC236}">
                <a16:creationId xmlns:a16="http://schemas.microsoft.com/office/drawing/2014/main" id="{0B536675-01E2-0745-9CEE-2A6FCFC96223}"/>
              </a:ext>
            </a:extLst>
          </p:cNvPr>
          <p:cNvSpPr/>
          <p:nvPr/>
        </p:nvSpPr>
        <p:spPr>
          <a:xfrm>
            <a:off x="6419085" y="140782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14668BF-4E4A-034B-9F1F-5EFD6E071407}"/>
              </a:ext>
            </a:extLst>
          </p:cNvPr>
          <p:cNvSpPr txBox="1"/>
          <p:nvPr/>
        </p:nvSpPr>
        <p:spPr>
          <a:xfrm>
            <a:off x="79445" y="180359"/>
            <a:ext cx="672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SYNC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EB5206E-E52B-3243-85C3-3F7023F0E3A3}"/>
              </a:ext>
            </a:extLst>
          </p:cNvPr>
          <p:cNvSpPr txBox="1"/>
          <p:nvPr/>
        </p:nvSpPr>
        <p:spPr>
          <a:xfrm>
            <a:off x="7105231" y="71331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⏀</a:t>
            </a:r>
            <a:r>
              <a:rPr lang="en-US" b="1" baseline="-25000" dirty="0"/>
              <a:t>1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FECE888B-E5B2-E44B-B889-CB5A616C2076}"/>
              </a:ext>
            </a:extLst>
          </p:cNvPr>
          <p:cNvSpPr txBox="1"/>
          <p:nvPr/>
        </p:nvSpPr>
        <p:spPr>
          <a:xfrm>
            <a:off x="7105231" y="378992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⏀</a:t>
            </a:r>
            <a:r>
              <a:rPr lang="en-US" b="1" baseline="-25000" dirty="0"/>
              <a:t>2</a:t>
            </a:r>
          </a:p>
        </p:txBody>
      </p: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45479CB7-651F-F145-9F22-26D7B7A26835}"/>
              </a:ext>
            </a:extLst>
          </p:cNvPr>
          <p:cNvCxnSpPr>
            <a:cxnSpLocks/>
            <a:stCxn id="170" idx="6"/>
          </p:cNvCxnSpPr>
          <p:nvPr/>
        </p:nvCxnSpPr>
        <p:spPr>
          <a:xfrm>
            <a:off x="919249" y="1660660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C2805DA6-6B5A-F141-B5E4-F2F0C883CD74}"/>
              </a:ext>
            </a:extLst>
          </p:cNvPr>
          <p:cNvSpPr/>
          <p:nvPr/>
        </p:nvSpPr>
        <p:spPr>
          <a:xfrm>
            <a:off x="738776" y="157163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A287DBF9-FEAF-5E4D-80BE-013BBF89EFE1}"/>
              </a:ext>
            </a:extLst>
          </p:cNvPr>
          <p:cNvCxnSpPr>
            <a:cxnSpLocks/>
          </p:cNvCxnSpPr>
          <p:nvPr/>
        </p:nvCxnSpPr>
        <p:spPr>
          <a:xfrm flipH="1">
            <a:off x="1404522" y="1660660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6441EB4A-73B6-864D-B5D4-013F9D9B173A}"/>
              </a:ext>
            </a:extLst>
          </p:cNvPr>
          <p:cNvCxnSpPr>
            <a:cxnSpLocks/>
            <a:stCxn id="173" idx="6"/>
          </p:cNvCxnSpPr>
          <p:nvPr/>
        </p:nvCxnSpPr>
        <p:spPr>
          <a:xfrm>
            <a:off x="919249" y="1940254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Oval 172">
            <a:extLst>
              <a:ext uri="{FF2B5EF4-FFF2-40B4-BE49-F238E27FC236}">
                <a16:creationId xmlns:a16="http://schemas.microsoft.com/office/drawing/2014/main" id="{090B7960-432F-3B44-A5D0-AAD0155BB7BE}"/>
              </a:ext>
            </a:extLst>
          </p:cNvPr>
          <p:cNvSpPr/>
          <p:nvPr/>
        </p:nvSpPr>
        <p:spPr>
          <a:xfrm>
            <a:off x="738776" y="185122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EAD55721-4B48-6D42-80DB-B85BAB6EAF5A}"/>
              </a:ext>
            </a:extLst>
          </p:cNvPr>
          <p:cNvCxnSpPr>
            <a:cxnSpLocks/>
          </p:cNvCxnSpPr>
          <p:nvPr/>
        </p:nvCxnSpPr>
        <p:spPr>
          <a:xfrm flipH="1">
            <a:off x="1404522" y="1940254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0E95B3B6-6410-464C-8C58-92B9FAC48C68}"/>
              </a:ext>
            </a:extLst>
          </p:cNvPr>
          <p:cNvCxnSpPr>
            <a:cxnSpLocks/>
            <a:stCxn id="176" idx="6"/>
          </p:cNvCxnSpPr>
          <p:nvPr/>
        </p:nvCxnSpPr>
        <p:spPr>
          <a:xfrm>
            <a:off x="927827" y="2239654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Oval 175">
            <a:extLst>
              <a:ext uri="{FF2B5EF4-FFF2-40B4-BE49-F238E27FC236}">
                <a16:creationId xmlns:a16="http://schemas.microsoft.com/office/drawing/2014/main" id="{CA97FC53-C1CA-1C48-A260-1E59F6D0BDA2}"/>
              </a:ext>
            </a:extLst>
          </p:cNvPr>
          <p:cNvSpPr/>
          <p:nvPr/>
        </p:nvSpPr>
        <p:spPr>
          <a:xfrm>
            <a:off x="747354" y="215062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A87F6B87-EAD7-214D-9992-4F5D14708938}"/>
              </a:ext>
            </a:extLst>
          </p:cNvPr>
          <p:cNvCxnSpPr>
            <a:cxnSpLocks/>
          </p:cNvCxnSpPr>
          <p:nvPr/>
        </p:nvCxnSpPr>
        <p:spPr>
          <a:xfrm flipH="1">
            <a:off x="1413100" y="2239654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114EC8D5-8F4D-4942-B7A6-7B22E295CF98}"/>
              </a:ext>
            </a:extLst>
          </p:cNvPr>
          <p:cNvCxnSpPr>
            <a:cxnSpLocks/>
            <a:stCxn id="179" idx="6"/>
          </p:cNvCxnSpPr>
          <p:nvPr/>
        </p:nvCxnSpPr>
        <p:spPr>
          <a:xfrm>
            <a:off x="927827" y="2527506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Oval 178">
            <a:extLst>
              <a:ext uri="{FF2B5EF4-FFF2-40B4-BE49-F238E27FC236}">
                <a16:creationId xmlns:a16="http://schemas.microsoft.com/office/drawing/2014/main" id="{B7F7E780-AB97-5E42-BC60-7A3CEE251F08}"/>
              </a:ext>
            </a:extLst>
          </p:cNvPr>
          <p:cNvSpPr/>
          <p:nvPr/>
        </p:nvSpPr>
        <p:spPr>
          <a:xfrm>
            <a:off x="747354" y="243848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9E6C3D49-CCB4-6747-889F-2F892F2D420A}"/>
              </a:ext>
            </a:extLst>
          </p:cNvPr>
          <p:cNvCxnSpPr>
            <a:cxnSpLocks/>
          </p:cNvCxnSpPr>
          <p:nvPr/>
        </p:nvCxnSpPr>
        <p:spPr>
          <a:xfrm flipH="1">
            <a:off x="1413100" y="2527506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extBox 180">
            <a:extLst>
              <a:ext uri="{FF2B5EF4-FFF2-40B4-BE49-F238E27FC236}">
                <a16:creationId xmlns:a16="http://schemas.microsoft.com/office/drawing/2014/main" id="{1271F6A3-F306-664B-8D84-247AA5728F52}"/>
              </a:ext>
            </a:extLst>
          </p:cNvPr>
          <p:cNvSpPr txBox="1"/>
          <p:nvPr/>
        </p:nvSpPr>
        <p:spPr>
          <a:xfrm>
            <a:off x="341474" y="1433612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1AC513EF-6E20-BD4B-BBD1-F9C5F0EC023D}"/>
              </a:ext>
            </a:extLst>
          </p:cNvPr>
          <p:cNvSpPr txBox="1"/>
          <p:nvPr/>
        </p:nvSpPr>
        <p:spPr>
          <a:xfrm>
            <a:off x="349542" y="1706951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1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E131074A-1CE1-1F4A-8CE3-85FE07D0839D}"/>
              </a:ext>
            </a:extLst>
          </p:cNvPr>
          <p:cNvSpPr txBox="1"/>
          <p:nvPr/>
        </p:nvSpPr>
        <p:spPr>
          <a:xfrm>
            <a:off x="351132" y="2029279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2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5581D6D1-ED44-A441-8B8C-501C89447ADC}"/>
              </a:ext>
            </a:extLst>
          </p:cNvPr>
          <p:cNvSpPr txBox="1"/>
          <p:nvPr/>
        </p:nvSpPr>
        <p:spPr>
          <a:xfrm>
            <a:off x="359200" y="2302618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3</a:t>
            </a:r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40F170E0-2A7F-A144-AA07-1A37AAF4E225}"/>
              </a:ext>
            </a:extLst>
          </p:cNvPr>
          <p:cNvCxnSpPr>
            <a:cxnSpLocks/>
            <a:stCxn id="123" idx="2"/>
            <a:endCxn id="124" idx="0"/>
          </p:cNvCxnSpPr>
          <p:nvPr/>
        </p:nvCxnSpPr>
        <p:spPr>
          <a:xfrm>
            <a:off x="4431683" y="1687897"/>
            <a:ext cx="0" cy="1934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0503C4E5-5699-6B4A-8414-06A20CE87571}"/>
              </a:ext>
            </a:extLst>
          </p:cNvPr>
          <p:cNvCxnSpPr>
            <a:cxnSpLocks/>
            <a:stCxn id="124" idx="3"/>
            <a:endCxn id="131" idx="0"/>
          </p:cNvCxnSpPr>
          <p:nvPr/>
        </p:nvCxnSpPr>
        <p:spPr>
          <a:xfrm>
            <a:off x="4911471" y="2087248"/>
            <a:ext cx="330190" cy="11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85BBE678-C352-424E-8649-FE8BA36A5899}"/>
              </a:ext>
            </a:extLst>
          </p:cNvPr>
          <p:cNvCxnSpPr>
            <a:cxnSpLocks/>
            <a:stCxn id="131" idx="2"/>
            <a:endCxn id="143" idx="1"/>
          </p:cNvCxnSpPr>
          <p:nvPr/>
        </p:nvCxnSpPr>
        <p:spPr>
          <a:xfrm flipV="1">
            <a:off x="5650730" y="2087868"/>
            <a:ext cx="537038" cy="5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Arrow Connector 189">
            <a:extLst>
              <a:ext uri="{FF2B5EF4-FFF2-40B4-BE49-F238E27FC236}">
                <a16:creationId xmlns:a16="http://schemas.microsoft.com/office/drawing/2014/main" id="{FA18127C-879C-754A-8B4C-3E78386DF130}"/>
              </a:ext>
            </a:extLst>
          </p:cNvPr>
          <p:cNvCxnSpPr>
            <a:cxnSpLocks/>
            <a:stCxn id="143" idx="2"/>
            <a:endCxn id="147" idx="0"/>
          </p:cNvCxnSpPr>
          <p:nvPr/>
        </p:nvCxnSpPr>
        <p:spPr>
          <a:xfrm flipH="1">
            <a:off x="6796573" y="2624791"/>
            <a:ext cx="4" cy="41351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Arrow Connector 208">
            <a:extLst>
              <a:ext uri="{FF2B5EF4-FFF2-40B4-BE49-F238E27FC236}">
                <a16:creationId xmlns:a16="http://schemas.microsoft.com/office/drawing/2014/main" id="{540DC7F5-2D06-0448-8B50-4ABE79A3D00F}"/>
              </a:ext>
            </a:extLst>
          </p:cNvPr>
          <p:cNvCxnSpPr>
            <a:cxnSpLocks/>
            <a:stCxn id="366" idx="0"/>
            <a:endCxn id="125" idx="2"/>
          </p:cNvCxnSpPr>
          <p:nvPr/>
        </p:nvCxnSpPr>
        <p:spPr>
          <a:xfrm flipV="1">
            <a:off x="4425614" y="2911766"/>
            <a:ext cx="7198" cy="814409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Arrow Connector 234">
            <a:extLst>
              <a:ext uri="{FF2B5EF4-FFF2-40B4-BE49-F238E27FC236}">
                <a16:creationId xmlns:a16="http://schemas.microsoft.com/office/drawing/2014/main" id="{636CF45A-418D-B240-B235-28939A9997EA}"/>
              </a:ext>
            </a:extLst>
          </p:cNvPr>
          <p:cNvCxnSpPr>
            <a:cxnSpLocks/>
            <a:stCxn id="150" idx="0"/>
          </p:cNvCxnSpPr>
          <p:nvPr/>
        </p:nvCxnSpPr>
        <p:spPr>
          <a:xfrm flipV="1">
            <a:off x="2825196" y="3038305"/>
            <a:ext cx="0" cy="225454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B95A1963-3F0C-D34F-9DBA-577834E9439B}"/>
              </a:ext>
            </a:extLst>
          </p:cNvPr>
          <p:cNvCxnSpPr>
            <a:cxnSpLocks/>
            <a:stCxn id="148" idx="3"/>
          </p:cNvCxnSpPr>
          <p:nvPr/>
        </p:nvCxnSpPr>
        <p:spPr>
          <a:xfrm flipV="1">
            <a:off x="6208764" y="3578059"/>
            <a:ext cx="984398" cy="1039861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546BC9E5-8059-1240-9FC4-E46F784F16D0}"/>
              </a:ext>
            </a:extLst>
          </p:cNvPr>
          <p:cNvCxnSpPr>
            <a:cxnSpLocks/>
          </p:cNvCxnSpPr>
          <p:nvPr/>
        </p:nvCxnSpPr>
        <p:spPr>
          <a:xfrm rot="10800000" flipV="1">
            <a:off x="3200623" y="4948364"/>
            <a:ext cx="1231062" cy="350874"/>
          </a:xfrm>
          <a:prstGeom prst="bentConnector3">
            <a:avLst>
              <a:gd name="adj1" fmla="val 10192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Oval 246">
            <a:extLst>
              <a:ext uri="{FF2B5EF4-FFF2-40B4-BE49-F238E27FC236}">
                <a16:creationId xmlns:a16="http://schemas.microsoft.com/office/drawing/2014/main" id="{E03444C7-DC7E-2441-B01B-9BD3047F6FD6}"/>
              </a:ext>
            </a:extLst>
          </p:cNvPr>
          <p:cNvSpPr/>
          <p:nvPr/>
        </p:nvSpPr>
        <p:spPr>
          <a:xfrm>
            <a:off x="747485" y="5324623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8" name="Straight Arrow Connector 247">
            <a:extLst>
              <a:ext uri="{FF2B5EF4-FFF2-40B4-BE49-F238E27FC236}">
                <a16:creationId xmlns:a16="http://schemas.microsoft.com/office/drawing/2014/main" id="{85DF3F86-61A8-1E41-8C38-A073708BEF2E}"/>
              </a:ext>
            </a:extLst>
          </p:cNvPr>
          <p:cNvCxnSpPr>
            <a:cxnSpLocks/>
          </p:cNvCxnSpPr>
          <p:nvPr/>
        </p:nvCxnSpPr>
        <p:spPr>
          <a:xfrm flipH="1">
            <a:off x="935187" y="5413648"/>
            <a:ext cx="126837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0" name="Oval 249">
            <a:extLst>
              <a:ext uri="{FF2B5EF4-FFF2-40B4-BE49-F238E27FC236}">
                <a16:creationId xmlns:a16="http://schemas.microsoft.com/office/drawing/2014/main" id="{EBE98AB1-297D-B347-A9A1-BE091134D96D}"/>
              </a:ext>
            </a:extLst>
          </p:cNvPr>
          <p:cNvSpPr/>
          <p:nvPr/>
        </p:nvSpPr>
        <p:spPr>
          <a:xfrm>
            <a:off x="747485" y="560421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1" name="Straight Arrow Connector 250">
            <a:extLst>
              <a:ext uri="{FF2B5EF4-FFF2-40B4-BE49-F238E27FC236}">
                <a16:creationId xmlns:a16="http://schemas.microsoft.com/office/drawing/2014/main" id="{16FAAF02-847F-EA45-8E35-4E8FA63465E1}"/>
              </a:ext>
            </a:extLst>
          </p:cNvPr>
          <p:cNvCxnSpPr>
            <a:cxnSpLocks/>
          </p:cNvCxnSpPr>
          <p:nvPr/>
        </p:nvCxnSpPr>
        <p:spPr>
          <a:xfrm flipH="1">
            <a:off x="935187" y="5693242"/>
            <a:ext cx="126837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Oval 252">
            <a:extLst>
              <a:ext uri="{FF2B5EF4-FFF2-40B4-BE49-F238E27FC236}">
                <a16:creationId xmlns:a16="http://schemas.microsoft.com/office/drawing/2014/main" id="{81E21632-790F-AA48-9839-1718D7BEFF2E}"/>
              </a:ext>
            </a:extLst>
          </p:cNvPr>
          <p:cNvSpPr/>
          <p:nvPr/>
        </p:nvSpPr>
        <p:spPr>
          <a:xfrm>
            <a:off x="756063" y="590361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4" name="Straight Arrow Connector 253">
            <a:extLst>
              <a:ext uri="{FF2B5EF4-FFF2-40B4-BE49-F238E27FC236}">
                <a16:creationId xmlns:a16="http://schemas.microsoft.com/office/drawing/2014/main" id="{3A54E69C-5C46-1E46-9250-E1A8260F0102}"/>
              </a:ext>
            </a:extLst>
          </p:cNvPr>
          <p:cNvCxnSpPr>
            <a:cxnSpLocks/>
          </p:cNvCxnSpPr>
          <p:nvPr/>
        </p:nvCxnSpPr>
        <p:spPr>
          <a:xfrm flipH="1" flipV="1">
            <a:off x="943765" y="5992643"/>
            <a:ext cx="1269110" cy="825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6" name="Oval 255">
            <a:extLst>
              <a:ext uri="{FF2B5EF4-FFF2-40B4-BE49-F238E27FC236}">
                <a16:creationId xmlns:a16="http://schemas.microsoft.com/office/drawing/2014/main" id="{B959E7B8-50BD-8040-BC5D-72C3DEADCFBD}"/>
              </a:ext>
            </a:extLst>
          </p:cNvPr>
          <p:cNvSpPr/>
          <p:nvPr/>
        </p:nvSpPr>
        <p:spPr>
          <a:xfrm>
            <a:off x="756063" y="619146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7" name="Straight Arrow Connector 256">
            <a:extLst>
              <a:ext uri="{FF2B5EF4-FFF2-40B4-BE49-F238E27FC236}">
                <a16:creationId xmlns:a16="http://schemas.microsoft.com/office/drawing/2014/main" id="{3BF25C91-B7FD-4743-9D9B-7377D425A002}"/>
              </a:ext>
            </a:extLst>
          </p:cNvPr>
          <p:cNvCxnSpPr>
            <a:cxnSpLocks/>
          </p:cNvCxnSpPr>
          <p:nvPr/>
        </p:nvCxnSpPr>
        <p:spPr>
          <a:xfrm flipH="1">
            <a:off x="943765" y="6280494"/>
            <a:ext cx="12691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8" name="TextBox 257">
            <a:extLst>
              <a:ext uri="{FF2B5EF4-FFF2-40B4-BE49-F238E27FC236}">
                <a16:creationId xmlns:a16="http://schemas.microsoft.com/office/drawing/2014/main" id="{F53E4C88-5895-0449-9817-4923CECCF2FA}"/>
              </a:ext>
            </a:extLst>
          </p:cNvPr>
          <p:cNvSpPr txBox="1"/>
          <p:nvPr/>
        </p:nvSpPr>
        <p:spPr>
          <a:xfrm>
            <a:off x="219552" y="5186600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I/O</a:t>
            </a:r>
            <a:r>
              <a:rPr lang="en-US" baseline="-25000" dirty="0"/>
              <a:t>0</a:t>
            </a:r>
          </a:p>
        </p:txBody>
      </p:sp>
      <p:sp>
        <p:nvSpPr>
          <p:cNvPr id="259" name="TextBox 258">
            <a:extLst>
              <a:ext uri="{FF2B5EF4-FFF2-40B4-BE49-F238E27FC236}">
                <a16:creationId xmlns:a16="http://schemas.microsoft.com/office/drawing/2014/main" id="{0584E375-9606-9843-B9C6-59ADCE4EE83C}"/>
              </a:ext>
            </a:extLst>
          </p:cNvPr>
          <p:cNvSpPr txBox="1"/>
          <p:nvPr/>
        </p:nvSpPr>
        <p:spPr>
          <a:xfrm>
            <a:off x="227620" y="5459939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I/O</a:t>
            </a:r>
            <a:r>
              <a:rPr lang="en-US" baseline="-25000" dirty="0"/>
              <a:t>1</a:t>
            </a:r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1D344439-4D71-4D48-9301-91DCBC6157E6}"/>
              </a:ext>
            </a:extLst>
          </p:cNvPr>
          <p:cNvSpPr txBox="1"/>
          <p:nvPr/>
        </p:nvSpPr>
        <p:spPr>
          <a:xfrm>
            <a:off x="229210" y="5782267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I/O</a:t>
            </a:r>
            <a:r>
              <a:rPr lang="en-US" baseline="-25000" dirty="0"/>
              <a:t>2</a:t>
            </a:r>
          </a:p>
        </p:txBody>
      </p:sp>
      <p:sp>
        <p:nvSpPr>
          <p:cNvPr id="261" name="TextBox 260">
            <a:extLst>
              <a:ext uri="{FF2B5EF4-FFF2-40B4-BE49-F238E27FC236}">
                <a16:creationId xmlns:a16="http://schemas.microsoft.com/office/drawing/2014/main" id="{479F4D92-BD30-6046-A396-69EB46FFE044}"/>
              </a:ext>
            </a:extLst>
          </p:cNvPr>
          <p:cNvSpPr txBox="1"/>
          <p:nvPr/>
        </p:nvSpPr>
        <p:spPr>
          <a:xfrm>
            <a:off x="237278" y="6055606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I/O</a:t>
            </a:r>
            <a:r>
              <a:rPr lang="en-US" baseline="-25000" dirty="0"/>
              <a:t>3</a:t>
            </a:r>
          </a:p>
        </p:txBody>
      </p:sp>
      <p:cxnSp>
        <p:nvCxnSpPr>
          <p:cNvPr id="279" name="Straight Arrow Connector 278">
            <a:extLst>
              <a:ext uri="{FF2B5EF4-FFF2-40B4-BE49-F238E27FC236}">
                <a16:creationId xmlns:a16="http://schemas.microsoft.com/office/drawing/2014/main" id="{7CA9CD80-1F48-A748-B9D0-A7C9A4E370CE}"/>
              </a:ext>
            </a:extLst>
          </p:cNvPr>
          <p:cNvCxnSpPr>
            <a:cxnSpLocks/>
            <a:stCxn id="280" idx="6"/>
            <a:endCxn id="147" idx="2"/>
          </p:cNvCxnSpPr>
          <p:nvPr/>
        </p:nvCxnSpPr>
        <p:spPr>
          <a:xfrm flipV="1">
            <a:off x="2911407" y="3579726"/>
            <a:ext cx="3885166" cy="252399"/>
          </a:xfrm>
          <a:prstGeom prst="bentConnector2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0" name="Oval 279">
            <a:extLst>
              <a:ext uri="{FF2B5EF4-FFF2-40B4-BE49-F238E27FC236}">
                <a16:creationId xmlns:a16="http://schemas.microsoft.com/office/drawing/2014/main" id="{33C68D1F-BA87-1A46-8ED3-CDB1011871B3}"/>
              </a:ext>
            </a:extLst>
          </p:cNvPr>
          <p:cNvSpPr/>
          <p:nvPr/>
        </p:nvSpPr>
        <p:spPr>
          <a:xfrm>
            <a:off x="2730934" y="3743100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2" name="Straight Arrow Connector 327">
            <a:extLst>
              <a:ext uri="{FF2B5EF4-FFF2-40B4-BE49-F238E27FC236}">
                <a16:creationId xmlns:a16="http://schemas.microsoft.com/office/drawing/2014/main" id="{0D55DEAE-51A5-1E4A-B273-145FBF012443}"/>
              </a:ext>
            </a:extLst>
          </p:cNvPr>
          <p:cNvCxnSpPr>
            <a:cxnSpLocks/>
            <a:stCxn id="397" idx="3"/>
          </p:cNvCxnSpPr>
          <p:nvPr/>
        </p:nvCxnSpPr>
        <p:spPr>
          <a:xfrm flipV="1">
            <a:off x="964172" y="5150804"/>
            <a:ext cx="3924798" cy="1579965"/>
          </a:xfrm>
          <a:prstGeom prst="bentConnector3">
            <a:avLst>
              <a:gd name="adj1" fmla="val 100126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3" name="Oval 332">
            <a:extLst>
              <a:ext uri="{FF2B5EF4-FFF2-40B4-BE49-F238E27FC236}">
                <a16:creationId xmlns:a16="http://schemas.microsoft.com/office/drawing/2014/main" id="{CBA4AF3A-8D28-8F41-8E71-E5435DA28444}"/>
              </a:ext>
            </a:extLst>
          </p:cNvPr>
          <p:cNvSpPr/>
          <p:nvPr/>
        </p:nvSpPr>
        <p:spPr>
          <a:xfrm>
            <a:off x="750676" y="663572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TextBox 333">
            <a:extLst>
              <a:ext uri="{FF2B5EF4-FFF2-40B4-BE49-F238E27FC236}">
                <a16:creationId xmlns:a16="http://schemas.microsoft.com/office/drawing/2014/main" id="{FEA084D0-2D34-F642-A9F7-8B2F78F7F073}"/>
              </a:ext>
            </a:extLst>
          </p:cNvPr>
          <p:cNvSpPr txBox="1"/>
          <p:nvPr/>
        </p:nvSpPr>
        <p:spPr>
          <a:xfrm>
            <a:off x="-43801" y="6540088"/>
            <a:ext cx="749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RESET</a:t>
            </a:r>
          </a:p>
        </p:txBody>
      </p:sp>
      <p:cxnSp>
        <p:nvCxnSpPr>
          <p:cNvPr id="336" name="Straight Arrow Connector 335">
            <a:extLst>
              <a:ext uri="{FF2B5EF4-FFF2-40B4-BE49-F238E27FC236}">
                <a16:creationId xmlns:a16="http://schemas.microsoft.com/office/drawing/2014/main" id="{148EC8A6-4043-4740-822D-D5FC08416615}"/>
              </a:ext>
            </a:extLst>
          </p:cNvPr>
          <p:cNvCxnSpPr>
            <a:cxnSpLocks/>
            <a:stCxn id="337" idx="4"/>
            <a:endCxn id="150" idx="2"/>
          </p:cNvCxnSpPr>
          <p:nvPr/>
        </p:nvCxnSpPr>
        <p:spPr>
          <a:xfrm flipV="1">
            <a:off x="2817103" y="6363140"/>
            <a:ext cx="8093" cy="4508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7" name="Oval 336">
            <a:extLst>
              <a:ext uri="{FF2B5EF4-FFF2-40B4-BE49-F238E27FC236}">
                <a16:creationId xmlns:a16="http://schemas.microsoft.com/office/drawing/2014/main" id="{725F16A8-F7AD-4B4C-9B7A-9014E3496B92}"/>
              </a:ext>
            </a:extLst>
          </p:cNvPr>
          <p:cNvSpPr/>
          <p:nvPr/>
        </p:nvSpPr>
        <p:spPr>
          <a:xfrm>
            <a:off x="2726866" y="6635975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7" name="Straight Arrow Connector 356">
            <a:extLst>
              <a:ext uri="{FF2B5EF4-FFF2-40B4-BE49-F238E27FC236}">
                <a16:creationId xmlns:a16="http://schemas.microsoft.com/office/drawing/2014/main" id="{0CC5E989-598E-FC40-9FED-B163050F7DF5}"/>
              </a:ext>
            </a:extLst>
          </p:cNvPr>
          <p:cNvCxnSpPr>
            <a:cxnSpLocks/>
          </p:cNvCxnSpPr>
          <p:nvPr/>
        </p:nvCxnSpPr>
        <p:spPr>
          <a:xfrm flipH="1" flipV="1">
            <a:off x="5488001" y="5130525"/>
            <a:ext cx="4371" cy="9200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8" name="Oval 357">
            <a:extLst>
              <a:ext uri="{FF2B5EF4-FFF2-40B4-BE49-F238E27FC236}">
                <a16:creationId xmlns:a16="http://schemas.microsoft.com/office/drawing/2014/main" id="{C641C655-EB18-8C42-84B9-7F2226E8CE74}"/>
              </a:ext>
            </a:extLst>
          </p:cNvPr>
          <p:cNvSpPr/>
          <p:nvPr/>
        </p:nvSpPr>
        <p:spPr>
          <a:xfrm>
            <a:off x="5397765" y="6062554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BBF297AC-B9CB-7B45-A0BA-21E8B82F44EB}"/>
              </a:ext>
            </a:extLst>
          </p:cNvPr>
          <p:cNvSpPr txBox="1"/>
          <p:nvPr/>
        </p:nvSpPr>
        <p:spPr>
          <a:xfrm>
            <a:off x="5215184" y="6266397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CM</a:t>
            </a:r>
            <a:endParaRPr lang="en-US" baseline="-25000" dirty="0"/>
          </a:p>
        </p:txBody>
      </p:sp>
      <p:sp>
        <p:nvSpPr>
          <p:cNvPr id="366" name="Oval 365">
            <a:extLst>
              <a:ext uri="{FF2B5EF4-FFF2-40B4-BE49-F238E27FC236}">
                <a16:creationId xmlns:a16="http://schemas.microsoft.com/office/drawing/2014/main" id="{AA19DE36-A276-4A4F-ABAF-7B455D2AF14A}"/>
              </a:ext>
            </a:extLst>
          </p:cNvPr>
          <p:cNvSpPr/>
          <p:nvPr/>
        </p:nvSpPr>
        <p:spPr>
          <a:xfrm>
            <a:off x="4335377" y="3726175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2" name="TextBox 381">
            <a:extLst>
              <a:ext uri="{FF2B5EF4-FFF2-40B4-BE49-F238E27FC236}">
                <a16:creationId xmlns:a16="http://schemas.microsoft.com/office/drawing/2014/main" id="{E178393E-E3C3-434B-9668-8C92E080A151}"/>
              </a:ext>
            </a:extLst>
          </p:cNvPr>
          <p:cNvSpPr txBox="1"/>
          <p:nvPr/>
        </p:nvSpPr>
        <p:spPr>
          <a:xfrm>
            <a:off x="707879" y="1550944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</a:t>
            </a:r>
            <a:endParaRPr lang="en-US" sz="1000" dirty="0"/>
          </a:p>
        </p:txBody>
      </p:sp>
      <p:sp>
        <p:nvSpPr>
          <p:cNvPr id="383" name="TextBox 382">
            <a:extLst>
              <a:ext uri="{FF2B5EF4-FFF2-40B4-BE49-F238E27FC236}">
                <a16:creationId xmlns:a16="http://schemas.microsoft.com/office/drawing/2014/main" id="{855195FB-5F80-7748-99FD-4F3F2C952784}"/>
              </a:ext>
            </a:extLst>
          </p:cNvPr>
          <p:cNvSpPr txBox="1"/>
          <p:nvPr/>
        </p:nvSpPr>
        <p:spPr>
          <a:xfrm>
            <a:off x="711590" y="1829305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2</a:t>
            </a:r>
            <a:endParaRPr lang="en-US" sz="1000" dirty="0"/>
          </a:p>
        </p:txBody>
      </p:sp>
      <p:sp>
        <p:nvSpPr>
          <p:cNvPr id="384" name="TextBox 383">
            <a:extLst>
              <a:ext uri="{FF2B5EF4-FFF2-40B4-BE49-F238E27FC236}">
                <a16:creationId xmlns:a16="http://schemas.microsoft.com/office/drawing/2014/main" id="{4EF4AE3A-08B6-C04F-9E76-11A5C1881092}"/>
              </a:ext>
            </a:extLst>
          </p:cNvPr>
          <p:cNvSpPr txBox="1"/>
          <p:nvPr/>
        </p:nvSpPr>
        <p:spPr>
          <a:xfrm>
            <a:off x="722746" y="213166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3</a:t>
            </a:r>
            <a:endParaRPr lang="en-US" sz="1000" dirty="0"/>
          </a:p>
        </p:txBody>
      </p:sp>
      <p:sp>
        <p:nvSpPr>
          <p:cNvPr id="385" name="TextBox 384">
            <a:extLst>
              <a:ext uri="{FF2B5EF4-FFF2-40B4-BE49-F238E27FC236}">
                <a16:creationId xmlns:a16="http://schemas.microsoft.com/office/drawing/2014/main" id="{757FE8F0-6F83-C949-889A-D5571F50C67F}"/>
              </a:ext>
            </a:extLst>
          </p:cNvPr>
          <p:cNvSpPr txBox="1"/>
          <p:nvPr/>
        </p:nvSpPr>
        <p:spPr>
          <a:xfrm>
            <a:off x="718168" y="242050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4</a:t>
            </a:r>
            <a:endParaRPr lang="en-US" sz="1000" dirty="0"/>
          </a:p>
        </p:txBody>
      </p:sp>
      <p:sp>
        <p:nvSpPr>
          <p:cNvPr id="386" name="TextBox 385">
            <a:extLst>
              <a:ext uri="{FF2B5EF4-FFF2-40B4-BE49-F238E27FC236}">
                <a16:creationId xmlns:a16="http://schemas.microsoft.com/office/drawing/2014/main" id="{E8DA9E56-C7D7-4B46-942A-2F149C030653}"/>
              </a:ext>
            </a:extLst>
          </p:cNvPr>
          <p:cNvSpPr txBox="1"/>
          <p:nvPr/>
        </p:nvSpPr>
        <p:spPr>
          <a:xfrm>
            <a:off x="724641" y="28118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8</a:t>
            </a:r>
            <a:endParaRPr lang="en-US" sz="1000" dirty="0"/>
          </a:p>
        </p:txBody>
      </p:sp>
      <p:sp>
        <p:nvSpPr>
          <p:cNvPr id="389" name="TextBox 388">
            <a:extLst>
              <a:ext uri="{FF2B5EF4-FFF2-40B4-BE49-F238E27FC236}">
                <a16:creationId xmlns:a16="http://schemas.microsoft.com/office/drawing/2014/main" id="{0ED1CBC0-CA93-A741-A60C-3D5239CFF655}"/>
              </a:ext>
            </a:extLst>
          </p:cNvPr>
          <p:cNvSpPr txBox="1"/>
          <p:nvPr/>
        </p:nvSpPr>
        <p:spPr>
          <a:xfrm>
            <a:off x="697098" y="5302418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16</a:t>
            </a:r>
            <a:endParaRPr lang="en-US" sz="1000" dirty="0"/>
          </a:p>
        </p:txBody>
      </p:sp>
      <p:sp>
        <p:nvSpPr>
          <p:cNvPr id="390" name="TextBox 389">
            <a:extLst>
              <a:ext uri="{FF2B5EF4-FFF2-40B4-BE49-F238E27FC236}">
                <a16:creationId xmlns:a16="http://schemas.microsoft.com/office/drawing/2014/main" id="{2DF89FA1-1915-6242-8314-5DE03C53E4AE}"/>
              </a:ext>
            </a:extLst>
          </p:cNvPr>
          <p:cNvSpPr txBox="1"/>
          <p:nvPr/>
        </p:nvSpPr>
        <p:spPr>
          <a:xfrm>
            <a:off x="695316" y="5586628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15</a:t>
            </a:r>
            <a:endParaRPr lang="en-US" sz="1000" dirty="0"/>
          </a:p>
        </p:txBody>
      </p:sp>
      <p:sp>
        <p:nvSpPr>
          <p:cNvPr id="391" name="TextBox 390">
            <a:extLst>
              <a:ext uri="{FF2B5EF4-FFF2-40B4-BE49-F238E27FC236}">
                <a16:creationId xmlns:a16="http://schemas.microsoft.com/office/drawing/2014/main" id="{26E0A872-9D12-F849-B191-F8A8EA0B4DCE}"/>
              </a:ext>
            </a:extLst>
          </p:cNvPr>
          <p:cNvSpPr txBox="1"/>
          <p:nvPr/>
        </p:nvSpPr>
        <p:spPr>
          <a:xfrm>
            <a:off x="706408" y="5879979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14</a:t>
            </a:r>
            <a:endParaRPr lang="en-US" sz="1000" dirty="0"/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CE1897E1-B555-8940-81F0-A1D853863C5A}"/>
              </a:ext>
            </a:extLst>
          </p:cNvPr>
          <p:cNvSpPr txBox="1"/>
          <p:nvPr/>
        </p:nvSpPr>
        <p:spPr>
          <a:xfrm>
            <a:off x="705413" y="6171743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13</a:t>
            </a:r>
            <a:endParaRPr lang="en-US" sz="1000" dirty="0"/>
          </a:p>
        </p:txBody>
      </p:sp>
      <p:sp>
        <p:nvSpPr>
          <p:cNvPr id="393" name="TextBox 392">
            <a:extLst>
              <a:ext uri="{FF2B5EF4-FFF2-40B4-BE49-F238E27FC236}">
                <a16:creationId xmlns:a16="http://schemas.microsoft.com/office/drawing/2014/main" id="{EE321E6A-C029-FC4A-80F6-E7E0D50BD4E7}"/>
              </a:ext>
            </a:extLst>
          </p:cNvPr>
          <p:cNvSpPr txBox="1"/>
          <p:nvPr/>
        </p:nvSpPr>
        <p:spPr>
          <a:xfrm>
            <a:off x="6928199" y="125030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6</a:t>
            </a:r>
            <a:endParaRPr lang="en-US" sz="1000" dirty="0"/>
          </a:p>
        </p:txBody>
      </p:sp>
      <p:sp>
        <p:nvSpPr>
          <p:cNvPr id="395" name="TextBox 394">
            <a:extLst>
              <a:ext uri="{FF2B5EF4-FFF2-40B4-BE49-F238E27FC236}">
                <a16:creationId xmlns:a16="http://schemas.microsoft.com/office/drawing/2014/main" id="{30766896-9047-E64E-8B7F-7EE128601D33}"/>
              </a:ext>
            </a:extLst>
          </p:cNvPr>
          <p:cNvSpPr txBox="1"/>
          <p:nvPr/>
        </p:nvSpPr>
        <p:spPr>
          <a:xfrm>
            <a:off x="6920190" y="44035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7</a:t>
            </a:r>
            <a:endParaRPr lang="en-US" sz="1000" dirty="0"/>
          </a:p>
        </p:txBody>
      </p:sp>
      <p:sp>
        <p:nvSpPr>
          <p:cNvPr id="397" name="TextBox 396">
            <a:extLst>
              <a:ext uri="{FF2B5EF4-FFF2-40B4-BE49-F238E27FC236}">
                <a16:creationId xmlns:a16="http://schemas.microsoft.com/office/drawing/2014/main" id="{1BEEB65F-2396-1940-8A90-A278F3976F33}"/>
              </a:ext>
            </a:extLst>
          </p:cNvPr>
          <p:cNvSpPr txBox="1"/>
          <p:nvPr/>
        </p:nvSpPr>
        <p:spPr>
          <a:xfrm>
            <a:off x="728210" y="662304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9</a:t>
            </a:r>
            <a:endParaRPr lang="en-US" sz="1000" dirty="0"/>
          </a:p>
        </p:txBody>
      </p:sp>
      <p:sp>
        <p:nvSpPr>
          <p:cNvPr id="398" name="TextBox 397">
            <a:extLst>
              <a:ext uri="{FF2B5EF4-FFF2-40B4-BE49-F238E27FC236}">
                <a16:creationId xmlns:a16="http://schemas.microsoft.com/office/drawing/2014/main" id="{5A0B28FB-0C00-0E48-A593-0828D1B496DE}"/>
              </a:ext>
            </a:extLst>
          </p:cNvPr>
          <p:cNvSpPr txBox="1"/>
          <p:nvPr/>
        </p:nvSpPr>
        <p:spPr>
          <a:xfrm>
            <a:off x="5348743" y="6043877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11</a:t>
            </a:r>
            <a:endParaRPr lang="en-US" sz="1000" dirty="0"/>
          </a:p>
        </p:txBody>
      </p:sp>
      <p:sp>
        <p:nvSpPr>
          <p:cNvPr id="400" name="TextBox 399">
            <a:extLst>
              <a:ext uri="{FF2B5EF4-FFF2-40B4-BE49-F238E27FC236}">
                <a16:creationId xmlns:a16="http://schemas.microsoft.com/office/drawing/2014/main" id="{82874584-EF3F-0F4F-8DFF-3D5CA6CF2AAC}"/>
              </a:ext>
            </a:extLst>
          </p:cNvPr>
          <p:cNvSpPr txBox="1"/>
          <p:nvPr/>
        </p:nvSpPr>
        <p:spPr>
          <a:xfrm>
            <a:off x="10881736" y="20279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Intel 4002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37B52A-9978-044F-AC70-68B26398D5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93770" y="134804"/>
            <a:ext cx="9712476" cy="6858000"/>
          </a:xfrm>
          <a:prstGeom prst="rect">
            <a:avLst/>
          </a:prstGeom>
        </p:spPr>
      </p:pic>
      <p:sp>
        <p:nvSpPr>
          <p:cNvPr id="123" name="Rectangle 122">
            <a:extLst>
              <a:ext uri="{FF2B5EF4-FFF2-40B4-BE49-F238E27FC236}">
                <a16:creationId xmlns:a16="http://schemas.microsoft.com/office/drawing/2014/main" id="{AFF63887-A0CF-B043-94E2-08CBA18FCD82}"/>
              </a:ext>
            </a:extLst>
          </p:cNvPr>
          <p:cNvSpPr/>
          <p:nvPr/>
        </p:nvSpPr>
        <p:spPr>
          <a:xfrm>
            <a:off x="3951895" y="1278828"/>
            <a:ext cx="959576" cy="40906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REFRESH</a:t>
            </a:r>
          </a:p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COUNTER</a:t>
            </a: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627AD1DD-8A37-5C4A-A91C-33BBB3E516A9}"/>
              </a:ext>
            </a:extLst>
          </p:cNvPr>
          <p:cNvSpPr/>
          <p:nvPr/>
        </p:nvSpPr>
        <p:spPr>
          <a:xfrm>
            <a:off x="3951895" y="1881316"/>
            <a:ext cx="959576" cy="41186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ADDRESS</a:t>
            </a:r>
          </a:p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MUX</a:t>
            </a: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53ED3004-A325-3842-9A82-00ECBF2CC7A7}"/>
              </a:ext>
            </a:extLst>
          </p:cNvPr>
          <p:cNvSpPr/>
          <p:nvPr/>
        </p:nvSpPr>
        <p:spPr>
          <a:xfrm>
            <a:off x="3953024" y="2502569"/>
            <a:ext cx="959576" cy="40919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ADDRESS</a:t>
            </a:r>
          </a:p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REGISTER</a:t>
            </a:r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0D776521-232E-2B4E-A592-6086932E51DE}"/>
              </a:ext>
            </a:extLst>
          </p:cNvPr>
          <p:cNvCxnSpPr>
            <a:cxnSpLocks/>
            <a:stCxn id="125" idx="0"/>
            <a:endCxn id="124" idx="2"/>
          </p:cNvCxnSpPr>
          <p:nvPr/>
        </p:nvCxnSpPr>
        <p:spPr>
          <a:xfrm flipH="1" flipV="1">
            <a:off x="4431683" y="2293179"/>
            <a:ext cx="1129" cy="2093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Rectangle 130">
            <a:extLst>
              <a:ext uri="{FF2B5EF4-FFF2-40B4-BE49-F238E27FC236}">
                <a16:creationId xmlns:a16="http://schemas.microsoft.com/office/drawing/2014/main" id="{547FCBD3-FBF1-7D4A-867E-1D0CE21DB626}"/>
              </a:ext>
            </a:extLst>
          </p:cNvPr>
          <p:cNvSpPr/>
          <p:nvPr/>
        </p:nvSpPr>
        <p:spPr>
          <a:xfrm rot="16200000">
            <a:off x="4636211" y="1883889"/>
            <a:ext cx="1619968" cy="40906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DECODER</a:t>
            </a:r>
          </a:p>
        </p:txBody>
      </p: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CB18E168-7AF2-2544-86FF-8D4A1D5AB6C1}"/>
              </a:ext>
            </a:extLst>
          </p:cNvPr>
          <p:cNvCxnSpPr>
            <a:cxnSpLocks/>
            <a:stCxn id="144" idx="2"/>
          </p:cNvCxnSpPr>
          <p:nvPr/>
        </p:nvCxnSpPr>
        <p:spPr>
          <a:xfrm>
            <a:off x="2825972" y="2893750"/>
            <a:ext cx="0" cy="44312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id="{D633DBC9-00DB-3C41-BF4B-8702C331550D}"/>
              </a:ext>
            </a:extLst>
          </p:cNvPr>
          <p:cNvCxnSpPr>
            <a:cxnSpLocks/>
            <a:stCxn id="144" idx="2"/>
          </p:cNvCxnSpPr>
          <p:nvPr/>
        </p:nvCxnSpPr>
        <p:spPr>
          <a:xfrm flipH="1">
            <a:off x="2819378" y="2893750"/>
            <a:ext cx="6594" cy="152569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237">
            <a:extLst>
              <a:ext uri="{FF2B5EF4-FFF2-40B4-BE49-F238E27FC236}">
                <a16:creationId xmlns:a16="http://schemas.microsoft.com/office/drawing/2014/main" id="{6080A117-C1BD-4844-8595-0C8924A6DC42}"/>
              </a:ext>
            </a:extLst>
          </p:cNvPr>
          <p:cNvCxnSpPr>
            <a:cxnSpLocks/>
            <a:stCxn id="148" idx="1"/>
          </p:cNvCxnSpPr>
          <p:nvPr/>
        </p:nvCxnSpPr>
        <p:spPr>
          <a:xfrm rot="10800000">
            <a:off x="3174117" y="2864850"/>
            <a:ext cx="1241943" cy="1753070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FE6E4865-F01A-C04D-8D43-776A054762CA}"/>
              </a:ext>
            </a:extLst>
          </p:cNvPr>
          <p:cNvCxnSpPr>
            <a:cxnSpLocks/>
          </p:cNvCxnSpPr>
          <p:nvPr/>
        </p:nvCxnSpPr>
        <p:spPr>
          <a:xfrm>
            <a:off x="4720456" y="2911766"/>
            <a:ext cx="0" cy="116874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6F1EF0C0-E3AE-444C-B50C-9E752C863F53}"/>
              </a:ext>
            </a:extLst>
          </p:cNvPr>
          <p:cNvCxnSpPr>
            <a:cxnSpLocks/>
          </p:cNvCxnSpPr>
          <p:nvPr/>
        </p:nvCxnSpPr>
        <p:spPr>
          <a:xfrm>
            <a:off x="5446195" y="2893750"/>
            <a:ext cx="0" cy="116874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88F9FF51-5342-5B41-9FE6-448F761F097B}"/>
              </a:ext>
            </a:extLst>
          </p:cNvPr>
          <p:cNvCxnSpPr>
            <a:cxnSpLocks/>
            <a:stCxn id="147" idx="1"/>
            <a:endCxn id="125" idx="3"/>
          </p:cNvCxnSpPr>
          <p:nvPr/>
        </p:nvCxnSpPr>
        <p:spPr>
          <a:xfrm rot="10800000">
            <a:off x="4912600" y="2707168"/>
            <a:ext cx="1275168" cy="601848"/>
          </a:xfrm>
          <a:prstGeom prst="bentConnector3">
            <a:avLst>
              <a:gd name="adj1" fmla="val 84902"/>
            </a:avLst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3DA85FF6-8786-C74B-8510-DE4D9D6A7088}"/>
              </a:ext>
            </a:extLst>
          </p:cNvPr>
          <p:cNvCxnSpPr>
            <a:cxnSpLocks/>
          </p:cNvCxnSpPr>
          <p:nvPr/>
        </p:nvCxnSpPr>
        <p:spPr>
          <a:xfrm flipH="1" flipV="1">
            <a:off x="5933637" y="5129910"/>
            <a:ext cx="4370" cy="9200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Oval 236">
            <a:extLst>
              <a:ext uri="{FF2B5EF4-FFF2-40B4-BE49-F238E27FC236}">
                <a16:creationId xmlns:a16="http://schemas.microsoft.com/office/drawing/2014/main" id="{24324E00-47B8-F447-ACEE-A676CA069F08}"/>
              </a:ext>
            </a:extLst>
          </p:cNvPr>
          <p:cNvSpPr/>
          <p:nvPr/>
        </p:nvSpPr>
        <p:spPr>
          <a:xfrm>
            <a:off x="5843471" y="606755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12D9ED80-95AB-A040-9BAC-043F4C8B60DC}"/>
              </a:ext>
            </a:extLst>
          </p:cNvPr>
          <p:cNvSpPr txBox="1"/>
          <p:nvPr/>
        </p:nvSpPr>
        <p:spPr>
          <a:xfrm>
            <a:off x="5712042" y="6278126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0</a:t>
            </a: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9E96DC67-23A4-C944-BA96-7EBA99CBF22D}"/>
              </a:ext>
            </a:extLst>
          </p:cNvPr>
          <p:cNvSpPr txBox="1"/>
          <p:nvPr/>
        </p:nvSpPr>
        <p:spPr>
          <a:xfrm>
            <a:off x="5794378" y="6042932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10</a:t>
            </a:r>
            <a:endParaRPr lang="en-US" sz="1000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FD07308A-DF26-1043-8107-E94682E74A18}"/>
              </a:ext>
            </a:extLst>
          </p:cNvPr>
          <p:cNvSpPr txBox="1"/>
          <p:nvPr/>
        </p:nvSpPr>
        <p:spPr>
          <a:xfrm>
            <a:off x="6612385" y="3980909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R/W</a:t>
            </a:r>
          </a:p>
        </p:txBody>
      </p:sp>
      <p:cxnSp>
        <p:nvCxnSpPr>
          <p:cNvPr id="263" name="Straight Arrow Connector 262">
            <a:extLst>
              <a:ext uri="{FF2B5EF4-FFF2-40B4-BE49-F238E27FC236}">
                <a16:creationId xmlns:a16="http://schemas.microsoft.com/office/drawing/2014/main" id="{92B19E3A-6267-3841-9478-CAB120A0D243}"/>
              </a:ext>
            </a:extLst>
          </p:cNvPr>
          <p:cNvCxnSpPr>
            <a:cxnSpLocks/>
          </p:cNvCxnSpPr>
          <p:nvPr/>
        </p:nvCxnSpPr>
        <p:spPr>
          <a:xfrm flipH="1" flipV="1">
            <a:off x="3509382" y="3826867"/>
            <a:ext cx="532456" cy="31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20E528D8-9990-3445-BD42-5780C9B507FB}"/>
              </a:ext>
            </a:extLst>
          </p:cNvPr>
          <p:cNvCxnSpPr>
            <a:cxnSpLocks/>
          </p:cNvCxnSpPr>
          <p:nvPr/>
        </p:nvCxnSpPr>
        <p:spPr>
          <a:xfrm>
            <a:off x="3312719" y="3827384"/>
            <a:ext cx="5673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B5E7E08C-AA21-DD42-9F68-99BAE9C06FA1}"/>
              </a:ext>
            </a:extLst>
          </p:cNvPr>
          <p:cNvCxnSpPr>
            <a:cxnSpLocks/>
          </p:cNvCxnSpPr>
          <p:nvPr/>
        </p:nvCxnSpPr>
        <p:spPr>
          <a:xfrm flipH="1" flipV="1">
            <a:off x="4886685" y="3825877"/>
            <a:ext cx="532456" cy="31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146807AF-7B92-AB43-B79E-9BC655F5A4F2}"/>
              </a:ext>
            </a:extLst>
          </p:cNvPr>
          <p:cNvCxnSpPr>
            <a:cxnSpLocks/>
          </p:cNvCxnSpPr>
          <p:nvPr/>
        </p:nvCxnSpPr>
        <p:spPr>
          <a:xfrm>
            <a:off x="4690022" y="3826394"/>
            <a:ext cx="5673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61F2A721-8FAA-9D43-ADCF-270C692AE6E4}"/>
              </a:ext>
            </a:extLst>
          </p:cNvPr>
          <p:cNvCxnSpPr>
            <a:cxnSpLocks/>
          </p:cNvCxnSpPr>
          <p:nvPr/>
        </p:nvCxnSpPr>
        <p:spPr>
          <a:xfrm flipV="1">
            <a:off x="946730" y="3440216"/>
            <a:ext cx="886737" cy="80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8" name="Oval 267">
            <a:extLst>
              <a:ext uri="{FF2B5EF4-FFF2-40B4-BE49-F238E27FC236}">
                <a16:creationId xmlns:a16="http://schemas.microsoft.com/office/drawing/2014/main" id="{AB2629DD-0F39-A543-9068-9CCBAAFBC840}"/>
              </a:ext>
            </a:extLst>
          </p:cNvPr>
          <p:cNvSpPr/>
          <p:nvPr/>
        </p:nvSpPr>
        <p:spPr>
          <a:xfrm>
            <a:off x="747352" y="335569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Oval 269">
            <a:extLst>
              <a:ext uri="{FF2B5EF4-FFF2-40B4-BE49-F238E27FC236}">
                <a16:creationId xmlns:a16="http://schemas.microsoft.com/office/drawing/2014/main" id="{C2AAE056-AAFC-534D-B2FF-8229A5BD1A10}"/>
              </a:ext>
            </a:extLst>
          </p:cNvPr>
          <p:cNvSpPr/>
          <p:nvPr/>
        </p:nvSpPr>
        <p:spPr>
          <a:xfrm>
            <a:off x="747352" y="3671014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248DFC28-BC1D-E940-806C-444DD63F060C}"/>
              </a:ext>
            </a:extLst>
          </p:cNvPr>
          <p:cNvSpPr txBox="1"/>
          <p:nvPr/>
        </p:nvSpPr>
        <p:spPr>
          <a:xfrm>
            <a:off x="277637" y="3246964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="1" baseline="-25000" dirty="0"/>
              <a:t>DD</a:t>
            </a: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CB2B2965-E1E2-144C-85AD-CB3B627A7289}"/>
              </a:ext>
            </a:extLst>
          </p:cNvPr>
          <p:cNvSpPr txBox="1"/>
          <p:nvPr/>
        </p:nvSpPr>
        <p:spPr>
          <a:xfrm>
            <a:off x="186484" y="3583244"/>
            <a:ext cx="630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277" name="TextBox 276">
            <a:extLst>
              <a:ext uri="{FF2B5EF4-FFF2-40B4-BE49-F238E27FC236}">
                <a16:creationId xmlns:a16="http://schemas.microsoft.com/office/drawing/2014/main" id="{C89A9040-421B-D044-A760-F95F1919FC2A}"/>
              </a:ext>
            </a:extLst>
          </p:cNvPr>
          <p:cNvSpPr txBox="1"/>
          <p:nvPr/>
        </p:nvSpPr>
        <p:spPr>
          <a:xfrm>
            <a:off x="697836" y="3340538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12</a:t>
            </a:r>
            <a:endParaRPr lang="en-US" sz="1000" dirty="0"/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75B2D97D-3C29-FB4D-A4A2-6ED0085C5979}"/>
              </a:ext>
            </a:extLst>
          </p:cNvPr>
          <p:cNvSpPr txBox="1"/>
          <p:nvPr/>
        </p:nvSpPr>
        <p:spPr>
          <a:xfrm>
            <a:off x="715403" y="3655865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5</a:t>
            </a:r>
            <a:endParaRPr lang="en-US" sz="1000" dirty="0"/>
          </a:p>
        </p:txBody>
      </p:sp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B02EEBDF-DF5B-F945-8DFF-159885D2EA95}"/>
              </a:ext>
            </a:extLst>
          </p:cNvPr>
          <p:cNvCxnSpPr>
            <a:cxnSpLocks/>
          </p:cNvCxnSpPr>
          <p:nvPr/>
        </p:nvCxnSpPr>
        <p:spPr>
          <a:xfrm flipV="1">
            <a:off x="947133" y="3752580"/>
            <a:ext cx="886737" cy="80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ADFDC871-79E6-1644-86BF-0C39FEB18A89}"/>
              </a:ext>
            </a:extLst>
          </p:cNvPr>
          <p:cNvGrpSpPr/>
          <p:nvPr/>
        </p:nvGrpSpPr>
        <p:grpSpPr>
          <a:xfrm>
            <a:off x="9091722" y="59194"/>
            <a:ext cx="1443471" cy="7015901"/>
            <a:chOff x="8497399" y="553741"/>
            <a:chExt cx="1443471" cy="7015901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26F60EC6-3E27-D348-8A7B-5D1AABB546E4}"/>
                </a:ext>
              </a:extLst>
            </p:cNvPr>
            <p:cNvSpPr/>
            <p:nvPr/>
          </p:nvSpPr>
          <p:spPr>
            <a:xfrm>
              <a:off x="8510016" y="1273780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83" name="Rectangle 282">
              <a:extLst>
                <a:ext uri="{FF2B5EF4-FFF2-40B4-BE49-F238E27FC236}">
                  <a16:creationId xmlns:a16="http://schemas.microsoft.com/office/drawing/2014/main" id="{804079BF-E24F-004F-8A18-962AD20F8205}"/>
                </a:ext>
              </a:extLst>
            </p:cNvPr>
            <p:cNvSpPr/>
            <p:nvPr/>
          </p:nvSpPr>
          <p:spPr>
            <a:xfrm>
              <a:off x="8867531" y="1273780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4C513987-CC12-9245-8BA9-1304D0E5789E}"/>
                </a:ext>
              </a:extLst>
            </p:cNvPr>
            <p:cNvSpPr/>
            <p:nvPr/>
          </p:nvSpPr>
          <p:spPr>
            <a:xfrm>
              <a:off x="9223705" y="1273780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86" name="Rectangle 285">
              <a:extLst>
                <a:ext uri="{FF2B5EF4-FFF2-40B4-BE49-F238E27FC236}">
                  <a16:creationId xmlns:a16="http://schemas.microsoft.com/office/drawing/2014/main" id="{BF5F70EF-D007-A047-9CAE-375EC1ABA55D}"/>
                </a:ext>
              </a:extLst>
            </p:cNvPr>
            <p:cNvSpPr/>
            <p:nvPr/>
          </p:nvSpPr>
          <p:spPr>
            <a:xfrm>
              <a:off x="9581220" y="1273780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B77F33C4-D1F2-F249-8330-B17D07BC1E0A}"/>
                </a:ext>
              </a:extLst>
            </p:cNvPr>
            <p:cNvSpPr/>
            <p:nvPr/>
          </p:nvSpPr>
          <p:spPr>
            <a:xfrm>
              <a:off x="8510016" y="162231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0" name="Rectangle 289">
              <a:extLst>
                <a:ext uri="{FF2B5EF4-FFF2-40B4-BE49-F238E27FC236}">
                  <a16:creationId xmlns:a16="http://schemas.microsoft.com/office/drawing/2014/main" id="{5CD3F444-C70C-8444-AFDD-0E1558EFAFF6}"/>
                </a:ext>
              </a:extLst>
            </p:cNvPr>
            <p:cNvSpPr/>
            <p:nvPr/>
          </p:nvSpPr>
          <p:spPr>
            <a:xfrm>
              <a:off x="8867531" y="162231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521484CD-302E-8A47-B82B-1A1892B14AC7}"/>
                </a:ext>
              </a:extLst>
            </p:cNvPr>
            <p:cNvSpPr/>
            <p:nvPr/>
          </p:nvSpPr>
          <p:spPr>
            <a:xfrm>
              <a:off x="9223705" y="162231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2" name="Rectangle 291">
              <a:extLst>
                <a:ext uri="{FF2B5EF4-FFF2-40B4-BE49-F238E27FC236}">
                  <a16:creationId xmlns:a16="http://schemas.microsoft.com/office/drawing/2014/main" id="{B69C3A33-5A73-754D-88EB-95D9465ECF33}"/>
                </a:ext>
              </a:extLst>
            </p:cNvPr>
            <p:cNvSpPr/>
            <p:nvPr/>
          </p:nvSpPr>
          <p:spPr>
            <a:xfrm>
              <a:off x="9581220" y="162231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3" name="Rectangle 292">
              <a:extLst>
                <a:ext uri="{FF2B5EF4-FFF2-40B4-BE49-F238E27FC236}">
                  <a16:creationId xmlns:a16="http://schemas.microsoft.com/office/drawing/2014/main" id="{BE7D93D4-DAF9-4D42-9735-C8064306673F}"/>
                </a:ext>
              </a:extLst>
            </p:cNvPr>
            <p:cNvSpPr/>
            <p:nvPr/>
          </p:nvSpPr>
          <p:spPr>
            <a:xfrm>
              <a:off x="8509309" y="197046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4" name="Rectangle 293">
              <a:extLst>
                <a:ext uri="{FF2B5EF4-FFF2-40B4-BE49-F238E27FC236}">
                  <a16:creationId xmlns:a16="http://schemas.microsoft.com/office/drawing/2014/main" id="{A15138B8-BE22-B647-A2A4-ADC333AAC4AE}"/>
                </a:ext>
              </a:extLst>
            </p:cNvPr>
            <p:cNvSpPr/>
            <p:nvPr/>
          </p:nvSpPr>
          <p:spPr>
            <a:xfrm>
              <a:off x="8866824" y="197046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5" name="Rectangle 294">
              <a:extLst>
                <a:ext uri="{FF2B5EF4-FFF2-40B4-BE49-F238E27FC236}">
                  <a16:creationId xmlns:a16="http://schemas.microsoft.com/office/drawing/2014/main" id="{2637E64A-ED84-B84D-941B-95CEF40BC286}"/>
                </a:ext>
              </a:extLst>
            </p:cNvPr>
            <p:cNvSpPr/>
            <p:nvPr/>
          </p:nvSpPr>
          <p:spPr>
            <a:xfrm>
              <a:off x="9222998" y="197046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6" name="Rectangle 295">
              <a:extLst>
                <a:ext uri="{FF2B5EF4-FFF2-40B4-BE49-F238E27FC236}">
                  <a16:creationId xmlns:a16="http://schemas.microsoft.com/office/drawing/2014/main" id="{3F7364F5-8146-BA44-ACDB-7E5E3EBD4797}"/>
                </a:ext>
              </a:extLst>
            </p:cNvPr>
            <p:cNvSpPr/>
            <p:nvPr/>
          </p:nvSpPr>
          <p:spPr>
            <a:xfrm>
              <a:off x="9580513" y="197046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7" name="Rectangle 296">
              <a:extLst>
                <a:ext uri="{FF2B5EF4-FFF2-40B4-BE49-F238E27FC236}">
                  <a16:creationId xmlns:a16="http://schemas.microsoft.com/office/drawing/2014/main" id="{7BC63A0F-1CBC-B243-8E2E-EBA38A6C2E03}"/>
                </a:ext>
              </a:extLst>
            </p:cNvPr>
            <p:cNvSpPr/>
            <p:nvPr/>
          </p:nvSpPr>
          <p:spPr>
            <a:xfrm>
              <a:off x="8509309" y="231899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8" name="Rectangle 297">
              <a:extLst>
                <a:ext uri="{FF2B5EF4-FFF2-40B4-BE49-F238E27FC236}">
                  <a16:creationId xmlns:a16="http://schemas.microsoft.com/office/drawing/2014/main" id="{C04836B1-7311-6B43-B88A-7D2C65E4AF9B}"/>
                </a:ext>
              </a:extLst>
            </p:cNvPr>
            <p:cNvSpPr/>
            <p:nvPr/>
          </p:nvSpPr>
          <p:spPr>
            <a:xfrm>
              <a:off x="8866824" y="231899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1" name="Rectangle 300">
              <a:extLst>
                <a:ext uri="{FF2B5EF4-FFF2-40B4-BE49-F238E27FC236}">
                  <a16:creationId xmlns:a16="http://schemas.microsoft.com/office/drawing/2014/main" id="{1ED6412E-6AE0-F64B-8B94-C8EA2F01D2A7}"/>
                </a:ext>
              </a:extLst>
            </p:cNvPr>
            <p:cNvSpPr/>
            <p:nvPr/>
          </p:nvSpPr>
          <p:spPr>
            <a:xfrm>
              <a:off x="9222998" y="231899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2" name="Rectangle 301">
              <a:extLst>
                <a:ext uri="{FF2B5EF4-FFF2-40B4-BE49-F238E27FC236}">
                  <a16:creationId xmlns:a16="http://schemas.microsoft.com/office/drawing/2014/main" id="{46E9FBF6-9A98-9746-8066-9BE9C763F263}"/>
                </a:ext>
              </a:extLst>
            </p:cNvPr>
            <p:cNvSpPr/>
            <p:nvPr/>
          </p:nvSpPr>
          <p:spPr>
            <a:xfrm>
              <a:off x="9580513" y="231899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3" name="Rectangle 302">
              <a:extLst>
                <a:ext uri="{FF2B5EF4-FFF2-40B4-BE49-F238E27FC236}">
                  <a16:creationId xmlns:a16="http://schemas.microsoft.com/office/drawing/2014/main" id="{2F5ACB65-CBDD-3549-8073-E97A58C6139B}"/>
                </a:ext>
              </a:extLst>
            </p:cNvPr>
            <p:cNvSpPr/>
            <p:nvPr/>
          </p:nvSpPr>
          <p:spPr>
            <a:xfrm>
              <a:off x="8506956" y="266259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DC778843-BC73-F54B-879D-D2D45E0AF80E}"/>
                </a:ext>
              </a:extLst>
            </p:cNvPr>
            <p:cNvSpPr/>
            <p:nvPr/>
          </p:nvSpPr>
          <p:spPr>
            <a:xfrm>
              <a:off x="8864471" y="266259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7" name="Rectangle 306">
              <a:extLst>
                <a:ext uri="{FF2B5EF4-FFF2-40B4-BE49-F238E27FC236}">
                  <a16:creationId xmlns:a16="http://schemas.microsoft.com/office/drawing/2014/main" id="{CBE00CA3-7373-A44A-9A9A-10A56B173D81}"/>
                </a:ext>
              </a:extLst>
            </p:cNvPr>
            <p:cNvSpPr/>
            <p:nvPr/>
          </p:nvSpPr>
          <p:spPr>
            <a:xfrm>
              <a:off x="9220645" y="266259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8" name="Rectangle 307">
              <a:extLst>
                <a:ext uri="{FF2B5EF4-FFF2-40B4-BE49-F238E27FC236}">
                  <a16:creationId xmlns:a16="http://schemas.microsoft.com/office/drawing/2014/main" id="{ACA2A2C0-C691-AD46-BA32-1E71749C4A48}"/>
                </a:ext>
              </a:extLst>
            </p:cNvPr>
            <p:cNvSpPr/>
            <p:nvPr/>
          </p:nvSpPr>
          <p:spPr>
            <a:xfrm>
              <a:off x="9578160" y="266259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9" name="Rectangle 308">
              <a:extLst>
                <a:ext uri="{FF2B5EF4-FFF2-40B4-BE49-F238E27FC236}">
                  <a16:creationId xmlns:a16="http://schemas.microsoft.com/office/drawing/2014/main" id="{D8E936AE-394F-F341-9752-5E56FF34A187}"/>
                </a:ext>
              </a:extLst>
            </p:cNvPr>
            <p:cNvSpPr/>
            <p:nvPr/>
          </p:nvSpPr>
          <p:spPr>
            <a:xfrm>
              <a:off x="8506956" y="301112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0" name="Rectangle 309">
              <a:extLst>
                <a:ext uri="{FF2B5EF4-FFF2-40B4-BE49-F238E27FC236}">
                  <a16:creationId xmlns:a16="http://schemas.microsoft.com/office/drawing/2014/main" id="{1963DB2F-6776-D148-9EAD-CCA71925F339}"/>
                </a:ext>
              </a:extLst>
            </p:cNvPr>
            <p:cNvSpPr/>
            <p:nvPr/>
          </p:nvSpPr>
          <p:spPr>
            <a:xfrm>
              <a:off x="8864471" y="301112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1" name="Rectangle 310">
              <a:extLst>
                <a:ext uri="{FF2B5EF4-FFF2-40B4-BE49-F238E27FC236}">
                  <a16:creationId xmlns:a16="http://schemas.microsoft.com/office/drawing/2014/main" id="{C3A9D857-C347-EC4A-9D5C-87DABE1991DE}"/>
                </a:ext>
              </a:extLst>
            </p:cNvPr>
            <p:cNvSpPr/>
            <p:nvPr/>
          </p:nvSpPr>
          <p:spPr>
            <a:xfrm>
              <a:off x="9220645" y="301112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2" name="Rectangle 311">
              <a:extLst>
                <a:ext uri="{FF2B5EF4-FFF2-40B4-BE49-F238E27FC236}">
                  <a16:creationId xmlns:a16="http://schemas.microsoft.com/office/drawing/2014/main" id="{E6AC6DD2-00E5-2840-8AA9-DC11B7278C6A}"/>
                </a:ext>
              </a:extLst>
            </p:cNvPr>
            <p:cNvSpPr/>
            <p:nvPr/>
          </p:nvSpPr>
          <p:spPr>
            <a:xfrm>
              <a:off x="9578160" y="301112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A1D9592A-A7D4-AD4E-B25B-C35D52E9813E}"/>
                </a:ext>
              </a:extLst>
            </p:cNvPr>
            <p:cNvSpPr/>
            <p:nvPr/>
          </p:nvSpPr>
          <p:spPr>
            <a:xfrm>
              <a:off x="8506249" y="335927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4" name="Rectangle 313">
              <a:extLst>
                <a:ext uri="{FF2B5EF4-FFF2-40B4-BE49-F238E27FC236}">
                  <a16:creationId xmlns:a16="http://schemas.microsoft.com/office/drawing/2014/main" id="{199A85E5-D96C-9746-96B5-4F78374D3D49}"/>
                </a:ext>
              </a:extLst>
            </p:cNvPr>
            <p:cNvSpPr/>
            <p:nvPr/>
          </p:nvSpPr>
          <p:spPr>
            <a:xfrm>
              <a:off x="8863764" y="335927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5A8629E1-732C-8848-BA99-7E21C1B7D5C4}"/>
                </a:ext>
              </a:extLst>
            </p:cNvPr>
            <p:cNvSpPr/>
            <p:nvPr/>
          </p:nvSpPr>
          <p:spPr>
            <a:xfrm>
              <a:off x="9219938" y="335927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DE77DC45-647B-6346-ADE8-C61A0327949C}"/>
                </a:ext>
              </a:extLst>
            </p:cNvPr>
            <p:cNvSpPr/>
            <p:nvPr/>
          </p:nvSpPr>
          <p:spPr>
            <a:xfrm>
              <a:off x="9577453" y="335927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7" name="Rectangle 316">
              <a:extLst>
                <a:ext uri="{FF2B5EF4-FFF2-40B4-BE49-F238E27FC236}">
                  <a16:creationId xmlns:a16="http://schemas.microsoft.com/office/drawing/2014/main" id="{2037FA8C-8AFB-2F4B-8A18-AB1455304E77}"/>
                </a:ext>
              </a:extLst>
            </p:cNvPr>
            <p:cNvSpPr/>
            <p:nvPr/>
          </p:nvSpPr>
          <p:spPr>
            <a:xfrm>
              <a:off x="8506249" y="370781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8" name="Rectangle 317">
              <a:extLst>
                <a:ext uri="{FF2B5EF4-FFF2-40B4-BE49-F238E27FC236}">
                  <a16:creationId xmlns:a16="http://schemas.microsoft.com/office/drawing/2014/main" id="{C697CC1D-8667-4C43-9074-EDC930F0ECDE}"/>
                </a:ext>
              </a:extLst>
            </p:cNvPr>
            <p:cNvSpPr/>
            <p:nvPr/>
          </p:nvSpPr>
          <p:spPr>
            <a:xfrm>
              <a:off x="8863764" y="370781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9" name="Rectangle 318">
              <a:extLst>
                <a:ext uri="{FF2B5EF4-FFF2-40B4-BE49-F238E27FC236}">
                  <a16:creationId xmlns:a16="http://schemas.microsoft.com/office/drawing/2014/main" id="{3D2B4A0B-E1DA-E94D-B687-309B302389A1}"/>
                </a:ext>
              </a:extLst>
            </p:cNvPr>
            <p:cNvSpPr/>
            <p:nvPr/>
          </p:nvSpPr>
          <p:spPr>
            <a:xfrm>
              <a:off x="9219938" y="370781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2" name="Rectangle 321">
              <a:extLst>
                <a:ext uri="{FF2B5EF4-FFF2-40B4-BE49-F238E27FC236}">
                  <a16:creationId xmlns:a16="http://schemas.microsoft.com/office/drawing/2014/main" id="{F038D0B0-346C-2445-8F91-BA7C0ED08A4D}"/>
                </a:ext>
              </a:extLst>
            </p:cNvPr>
            <p:cNvSpPr/>
            <p:nvPr/>
          </p:nvSpPr>
          <p:spPr>
            <a:xfrm>
              <a:off x="9577453" y="370781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3" name="Rectangle 322">
              <a:extLst>
                <a:ext uri="{FF2B5EF4-FFF2-40B4-BE49-F238E27FC236}">
                  <a16:creationId xmlns:a16="http://schemas.microsoft.com/office/drawing/2014/main" id="{9DFE5E48-EBD5-ED4B-9710-A97618E42CA2}"/>
                </a:ext>
              </a:extLst>
            </p:cNvPr>
            <p:cNvSpPr/>
            <p:nvPr/>
          </p:nvSpPr>
          <p:spPr>
            <a:xfrm>
              <a:off x="8510206" y="57354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4" name="Rectangle 323">
              <a:extLst>
                <a:ext uri="{FF2B5EF4-FFF2-40B4-BE49-F238E27FC236}">
                  <a16:creationId xmlns:a16="http://schemas.microsoft.com/office/drawing/2014/main" id="{22EB618B-B532-0747-8DF0-71856A35EB67}"/>
                </a:ext>
              </a:extLst>
            </p:cNvPr>
            <p:cNvSpPr/>
            <p:nvPr/>
          </p:nvSpPr>
          <p:spPr>
            <a:xfrm>
              <a:off x="8867721" y="57354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4CBDBD3B-AED2-0046-AADF-FABEE054863B}"/>
                </a:ext>
              </a:extLst>
            </p:cNvPr>
            <p:cNvSpPr/>
            <p:nvPr/>
          </p:nvSpPr>
          <p:spPr>
            <a:xfrm>
              <a:off x="9223895" y="57354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6" name="Rectangle 325">
              <a:extLst>
                <a:ext uri="{FF2B5EF4-FFF2-40B4-BE49-F238E27FC236}">
                  <a16:creationId xmlns:a16="http://schemas.microsoft.com/office/drawing/2014/main" id="{295E4CA8-36A8-5B4B-B604-06534211F8E7}"/>
                </a:ext>
              </a:extLst>
            </p:cNvPr>
            <p:cNvSpPr/>
            <p:nvPr/>
          </p:nvSpPr>
          <p:spPr>
            <a:xfrm>
              <a:off x="9581410" y="57354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7" name="Rectangle 326">
              <a:extLst>
                <a:ext uri="{FF2B5EF4-FFF2-40B4-BE49-F238E27FC236}">
                  <a16:creationId xmlns:a16="http://schemas.microsoft.com/office/drawing/2014/main" id="{4C653C07-D45F-EE49-92AC-001BA811A63E}"/>
                </a:ext>
              </a:extLst>
            </p:cNvPr>
            <p:cNvSpPr/>
            <p:nvPr/>
          </p:nvSpPr>
          <p:spPr>
            <a:xfrm>
              <a:off x="8510206" y="92207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31" name="Rectangle 330">
              <a:extLst>
                <a:ext uri="{FF2B5EF4-FFF2-40B4-BE49-F238E27FC236}">
                  <a16:creationId xmlns:a16="http://schemas.microsoft.com/office/drawing/2014/main" id="{134A4F74-D19A-0540-9C78-8A0471895CB3}"/>
                </a:ext>
              </a:extLst>
            </p:cNvPr>
            <p:cNvSpPr/>
            <p:nvPr/>
          </p:nvSpPr>
          <p:spPr>
            <a:xfrm>
              <a:off x="8867721" y="92207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1FE32382-3126-0048-A1D1-A88AAC8E5E11}"/>
                </a:ext>
              </a:extLst>
            </p:cNvPr>
            <p:cNvSpPr/>
            <p:nvPr/>
          </p:nvSpPr>
          <p:spPr>
            <a:xfrm>
              <a:off x="9223895" y="92207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38" name="Rectangle 337">
              <a:extLst>
                <a:ext uri="{FF2B5EF4-FFF2-40B4-BE49-F238E27FC236}">
                  <a16:creationId xmlns:a16="http://schemas.microsoft.com/office/drawing/2014/main" id="{BA998FFF-B31E-8449-AA94-6A7C925BBAC0}"/>
                </a:ext>
              </a:extLst>
            </p:cNvPr>
            <p:cNvSpPr/>
            <p:nvPr/>
          </p:nvSpPr>
          <p:spPr>
            <a:xfrm>
              <a:off x="9581410" y="92207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0" name="Rectangle 339">
              <a:extLst>
                <a:ext uri="{FF2B5EF4-FFF2-40B4-BE49-F238E27FC236}">
                  <a16:creationId xmlns:a16="http://schemas.microsoft.com/office/drawing/2014/main" id="{2FDEEA6C-C9EB-7D4B-BB1D-4626DBBABCCB}"/>
                </a:ext>
              </a:extLst>
            </p:cNvPr>
            <p:cNvSpPr/>
            <p:nvPr/>
          </p:nvSpPr>
          <p:spPr>
            <a:xfrm>
              <a:off x="8507323" y="4756035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1" name="Rectangle 340">
              <a:extLst>
                <a:ext uri="{FF2B5EF4-FFF2-40B4-BE49-F238E27FC236}">
                  <a16:creationId xmlns:a16="http://schemas.microsoft.com/office/drawing/2014/main" id="{B1661294-CE28-9A46-BC08-7E7233897AD9}"/>
                </a:ext>
              </a:extLst>
            </p:cNvPr>
            <p:cNvSpPr/>
            <p:nvPr/>
          </p:nvSpPr>
          <p:spPr>
            <a:xfrm>
              <a:off x="8864838" y="4756035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2" name="Rectangle 341">
              <a:extLst>
                <a:ext uri="{FF2B5EF4-FFF2-40B4-BE49-F238E27FC236}">
                  <a16:creationId xmlns:a16="http://schemas.microsoft.com/office/drawing/2014/main" id="{180856AF-A968-8041-9EEC-E6C2DB77F7D3}"/>
                </a:ext>
              </a:extLst>
            </p:cNvPr>
            <p:cNvSpPr/>
            <p:nvPr/>
          </p:nvSpPr>
          <p:spPr>
            <a:xfrm>
              <a:off x="9221012" y="4756035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3" name="Rectangle 342">
              <a:extLst>
                <a:ext uri="{FF2B5EF4-FFF2-40B4-BE49-F238E27FC236}">
                  <a16:creationId xmlns:a16="http://schemas.microsoft.com/office/drawing/2014/main" id="{98BA4D52-B3E4-6E4E-AB55-92F5A90DA187}"/>
                </a:ext>
              </a:extLst>
            </p:cNvPr>
            <p:cNvSpPr/>
            <p:nvPr/>
          </p:nvSpPr>
          <p:spPr>
            <a:xfrm>
              <a:off x="9578527" y="4756035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5" name="Rectangle 344">
              <a:extLst>
                <a:ext uri="{FF2B5EF4-FFF2-40B4-BE49-F238E27FC236}">
                  <a16:creationId xmlns:a16="http://schemas.microsoft.com/office/drawing/2014/main" id="{BAAD3A24-989B-CF4C-A930-91FC046F9BAB}"/>
                </a:ext>
              </a:extLst>
            </p:cNvPr>
            <p:cNvSpPr/>
            <p:nvPr/>
          </p:nvSpPr>
          <p:spPr>
            <a:xfrm>
              <a:off x="8507323" y="510457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6" name="Rectangle 345">
              <a:extLst>
                <a:ext uri="{FF2B5EF4-FFF2-40B4-BE49-F238E27FC236}">
                  <a16:creationId xmlns:a16="http://schemas.microsoft.com/office/drawing/2014/main" id="{63DA920A-CBA2-FC47-86CB-6AEDE2EA9780}"/>
                </a:ext>
              </a:extLst>
            </p:cNvPr>
            <p:cNvSpPr/>
            <p:nvPr/>
          </p:nvSpPr>
          <p:spPr>
            <a:xfrm>
              <a:off x="8864838" y="510457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7" name="Rectangle 346">
              <a:extLst>
                <a:ext uri="{FF2B5EF4-FFF2-40B4-BE49-F238E27FC236}">
                  <a16:creationId xmlns:a16="http://schemas.microsoft.com/office/drawing/2014/main" id="{6EF79DE3-9B4C-F949-868D-3681F36BBA47}"/>
                </a:ext>
              </a:extLst>
            </p:cNvPr>
            <p:cNvSpPr/>
            <p:nvPr/>
          </p:nvSpPr>
          <p:spPr>
            <a:xfrm>
              <a:off x="9221012" y="510457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8" name="Rectangle 347">
              <a:extLst>
                <a:ext uri="{FF2B5EF4-FFF2-40B4-BE49-F238E27FC236}">
                  <a16:creationId xmlns:a16="http://schemas.microsoft.com/office/drawing/2014/main" id="{4C05F834-E0E4-8F43-887F-CF50096A45EE}"/>
                </a:ext>
              </a:extLst>
            </p:cNvPr>
            <p:cNvSpPr/>
            <p:nvPr/>
          </p:nvSpPr>
          <p:spPr>
            <a:xfrm>
              <a:off x="9578527" y="510457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9" name="Rectangle 348">
              <a:extLst>
                <a:ext uri="{FF2B5EF4-FFF2-40B4-BE49-F238E27FC236}">
                  <a16:creationId xmlns:a16="http://schemas.microsoft.com/office/drawing/2014/main" id="{15C72A3D-43EA-674B-9C08-863905F54526}"/>
                </a:ext>
              </a:extLst>
            </p:cNvPr>
            <p:cNvSpPr/>
            <p:nvPr/>
          </p:nvSpPr>
          <p:spPr>
            <a:xfrm>
              <a:off x="8506616" y="545271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FF297279-077C-1D42-BCE7-615DFAAAC3CB}"/>
                </a:ext>
              </a:extLst>
            </p:cNvPr>
            <p:cNvSpPr/>
            <p:nvPr/>
          </p:nvSpPr>
          <p:spPr>
            <a:xfrm>
              <a:off x="8864131" y="545271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2" name="Rectangle 351">
              <a:extLst>
                <a:ext uri="{FF2B5EF4-FFF2-40B4-BE49-F238E27FC236}">
                  <a16:creationId xmlns:a16="http://schemas.microsoft.com/office/drawing/2014/main" id="{664052EF-A17D-C645-BCC2-41C712F3D537}"/>
                </a:ext>
              </a:extLst>
            </p:cNvPr>
            <p:cNvSpPr/>
            <p:nvPr/>
          </p:nvSpPr>
          <p:spPr>
            <a:xfrm>
              <a:off x="9220305" y="545271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3" name="Rectangle 352">
              <a:extLst>
                <a:ext uri="{FF2B5EF4-FFF2-40B4-BE49-F238E27FC236}">
                  <a16:creationId xmlns:a16="http://schemas.microsoft.com/office/drawing/2014/main" id="{F1FF3024-DBD1-7A41-98C0-ECE4032B77CD}"/>
                </a:ext>
              </a:extLst>
            </p:cNvPr>
            <p:cNvSpPr/>
            <p:nvPr/>
          </p:nvSpPr>
          <p:spPr>
            <a:xfrm>
              <a:off x="9577820" y="545271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238AA469-B909-0746-A050-13720592F336}"/>
                </a:ext>
              </a:extLst>
            </p:cNvPr>
            <p:cNvSpPr/>
            <p:nvPr/>
          </p:nvSpPr>
          <p:spPr>
            <a:xfrm>
              <a:off x="8506616" y="580125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4EBDEB35-A16F-A949-AFC1-D206B2079BA1}"/>
                </a:ext>
              </a:extLst>
            </p:cNvPr>
            <p:cNvSpPr/>
            <p:nvPr/>
          </p:nvSpPr>
          <p:spPr>
            <a:xfrm>
              <a:off x="8864131" y="580125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6" name="Rectangle 355">
              <a:extLst>
                <a:ext uri="{FF2B5EF4-FFF2-40B4-BE49-F238E27FC236}">
                  <a16:creationId xmlns:a16="http://schemas.microsoft.com/office/drawing/2014/main" id="{F3459CB1-F075-7340-A18C-40D69C73F00B}"/>
                </a:ext>
              </a:extLst>
            </p:cNvPr>
            <p:cNvSpPr/>
            <p:nvPr/>
          </p:nvSpPr>
          <p:spPr>
            <a:xfrm>
              <a:off x="9220305" y="580125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0" name="Rectangle 359">
              <a:extLst>
                <a:ext uri="{FF2B5EF4-FFF2-40B4-BE49-F238E27FC236}">
                  <a16:creationId xmlns:a16="http://schemas.microsoft.com/office/drawing/2014/main" id="{3D754339-80E4-5C40-9E5D-E49F75606C5F}"/>
                </a:ext>
              </a:extLst>
            </p:cNvPr>
            <p:cNvSpPr/>
            <p:nvPr/>
          </p:nvSpPr>
          <p:spPr>
            <a:xfrm>
              <a:off x="9577820" y="580125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1" name="Rectangle 360">
              <a:extLst>
                <a:ext uri="{FF2B5EF4-FFF2-40B4-BE49-F238E27FC236}">
                  <a16:creationId xmlns:a16="http://schemas.microsoft.com/office/drawing/2014/main" id="{75C78F3B-1E59-FB42-9FEB-832144984D85}"/>
                </a:ext>
              </a:extLst>
            </p:cNvPr>
            <p:cNvSpPr/>
            <p:nvPr/>
          </p:nvSpPr>
          <p:spPr>
            <a:xfrm>
              <a:off x="8504263" y="614484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5" name="Rectangle 364">
              <a:extLst>
                <a:ext uri="{FF2B5EF4-FFF2-40B4-BE49-F238E27FC236}">
                  <a16:creationId xmlns:a16="http://schemas.microsoft.com/office/drawing/2014/main" id="{0E7DEF7F-00B1-AD4A-9B5A-BC2A9BC2901E}"/>
                </a:ext>
              </a:extLst>
            </p:cNvPr>
            <p:cNvSpPr/>
            <p:nvPr/>
          </p:nvSpPr>
          <p:spPr>
            <a:xfrm>
              <a:off x="8861778" y="614484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7" name="Rectangle 366">
              <a:extLst>
                <a:ext uri="{FF2B5EF4-FFF2-40B4-BE49-F238E27FC236}">
                  <a16:creationId xmlns:a16="http://schemas.microsoft.com/office/drawing/2014/main" id="{B795FBA2-64DF-CB45-BB41-C81DC81396CD}"/>
                </a:ext>
              </a:extLst>
            </p:cNvPr>
            <p:cNvSpPr/>
            <p:nvPr/>
          </p:nvSpPr>
          <p:spPr>
            <a:xfrm>
              <a:off x="9217952" y="614484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8" name="Rectangle 367">
              <a:extLst>
                <a:ext uri="{FF2B5EF4-FFF2-40B4-BE49-F238E27FC236}">
                  <a16:creationId xmlns:a16="http://schemas.microsoft.com/office/drawing/2014/main" id="{93342AA6-266E-EB43-B3FE-8A7C9C754FB3}"/>
                </a:ext>
              </a:extLst>
            </p:cNvPr>
            <p:cNvSpPr/>
            <p:nvPr/>
          </p:nvSpPr>
          <p:spPr>
            <a:xfrm>
              <a:off x="9575467" y="614484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9" name="Rectangle 368">
              <a:extLst>
                <a:ext uri="{FF2B5EF4-FFF2-40B4-BE49-F238E27FC236}">
                  <a16:creationId xmlns:a16="http://schemas.microsoft.com/office/drawing/2014/main" id="{2EF4EE14-4491-3843-BFDF-88D38DAFFDE0}"/>
                </a:ext>
              </a:extLst>
            </p:cNvPr>
            <p:cNvSpPr/>
            <p:nvPr/>
          </p:nvSpPr>
          <p:spPr>
            <a:xfrm>
              <a:off x="8504263" y="649338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0" name="Rectangle 369">
              <a:extLst>
                <a:ext uri="{FF2B5EF4-FFF2-40B4-BE49-F238E27FC236}">
                  <a16:creationId xmlns:a16="http://schemas.microsoft.com/office/drawing/2014/main" id="{D61D193C-AA9A-1844-A0E9-130E012AC376}"/>
                </a:ext>
              </a:extLst>
            </p:cNvPr>
            <p:cNvSpPr/>
            <p:nvPr/>
          </p:nvSpPr>
          <p:spPr>
            <a:xfrm>
              <a:off x="8861778" y="649338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1" name="Rectangle 370">
              <a:extLst>
                <a:ext uri="{FF2B5EF4-FFF2-40B4-BE49-F238E27FC236}">
                  <a16:creationId xmlns:a16="http://schemas.microsoft.com/office/drawing/2014/main" id="{7E28F86C-13CF-8449-9889-5722FDF35B5A}"/>
                </a:ext>
              </a:extLst>
            </p:cNvPr>
            <p:cNvSpPr/>
            <p:nvPr/>
          </p:nvSpPr>
          <p:spPr>
            <a:xfrm>
              <a:off x="9217952" y="649338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2" name="Rectangle 371">
              <a:extLst>
                <a:ext uri="{FF2B5EF4-FFF2-40B4-BE49-F238E27FC236}">
                  <a16:creationId xmlns:a16="http://schemas.microsoft.com/office/drawing/2014/main" id="{F9617CC7-3818-644A-A785-7E8B97D6B4CC}"/>
                </a:ext>
              </a:extLst>
            </p:cNvPr>
            <p:cNvSpPr/>
            <p:nvPr/>
          </p:nvSpPr>
          <p:spPr>
            <a:xfrm>
              <a:off x="9575467" y="649338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3" name="Rectangle 372">
              <a:extLst>
                <a:ext uri="{FF2B5EF4-FFF2-40B4-BE49-F238E27FC236}">
                  <a16:creationId xmlns:a16="http://schemas.microsoft.com/office/drawing/2014/main" id="{BAFD6425-217B-B54F-95A6-A639B86531CE}"/>
                </a:ext>
              </a:extLst>
            </p:cNvPr>
            <p:cNvSpPr/>
            <p:nvPr/>
          </p:nvSpPr>
          <p:spPr>
            <a:xfrm>
              <a:off x="8503556" y="684153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4" name="Rectangle 373">
              <a:extLst>
                <a:ext uri="{FF2B5EF4-FFF2-40B4-BE49-F238E27FC236}">
                  <a16:creationId xmlns:a16="http://schemas.microsoft.com/office/drawing/2014/main" id="{48EF2730-127D-8E4E-8E05-16FB32547693}"/>
                </a:ext>
              </a:extLst>
            </p:cNvPr>
            <p:cNvSpPr/>
            <p:nvPr/>
          </p:nvSpPr>
          <p:spPr>
            <a:xfrm>
              <a:off x="8861071" y="684153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5" name="Rectangle 374">
              <a:extLst>
                <a:ext uri="{FF2B5EF4-FFF2-40B4-BE49-F238E27FC236}">
                  <a16:creationId xmlns:a16="http://schemas.microsoft.com/office/drawing/2014/main" id="{0D6B8124-FEB3-D543-ABE6-07B394BA0802}"/>
                </a:ext>
              </a:extLst>
            </p:cNvPr>
            <p:cNvSpPr/>
            <p:nvPr/>
          </p:nvSpPr>
          <p:spPr>
            <a:xfrm>
              <a:off x="9217245" y="684153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6" name="Rectangle 375">
              <a:extLst>
                <a:ext uri="{FF2B5EF4-FFF2-40B4-BE49-F238E27FC236}">
                  <a16:creationId xmlns:a16="http://schemas.microsoft.com/office/drawing/2014/main" id="{5A379C4C-6B02-1D4C-A011-C74DB1F9E92B}"/>
                </a:ext>
              </a:extLst>
            </p:cNvPr>
            <p:cNvSpPr/>
            <p:nvPr/>
          </p:nvSpPr>
          <p:spPr>
            <a:xfrm>
              <a:off x="9574760" y="684153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7" name="Rectangle 376">
              <a:extLst>
                <a:ext uri="{FF2B5EF4-FFF2-40B4-BE49-F238E27FC236}">
                  <a16:creationId xmlns:a16="http://schemas.microsoft.com/office/drawing/2014/main" id="{B379B26B-5044-D948-A362-3C9A72B0208D}"/>
                </a:ext>
              </a:extLst>
            </p:cNvPr>
            <p:cNvSpPr/>
            <p:nvPr/>
          </p:nvSpPr>
          <p:spPr>
            <a:xfrm>
              <a:off x="8503556" y="719006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8" name="Rectangle 377">
              <a:extLst>
                <a:ext uri="{FF2B5EF4-FFF2-40B4-BE49-F238E27FC236}">
                  <a16:creationId xmlns:a16="http://schemas.microsoft.com/office/drawing/2014/main" id="{E23F3502-36DB-0441-9F31-A30AC5D3A686}"/>
                </a:ext>
              </a:extLst>
            </p:cNvPr>
            <p:cNvSpPr/>
            <p:nvPr/>
          </p:nvSpPr>
          <p:spPr>
            <a:xfrm>
              <a:off x="8861071" y="719006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9" name="Rectangle 378">
              <a:extLst>
                <a:ext uri="{FF2B5EF4-FFF2-40B4-BE49-F238E27FC236}">
                  <a16:creationId xmlns:a16="http://schemas.microsoft.com/office/drawing/2014/main" id="{25C926D2-EA1B-8342-93D5-AAF321A11434}"/>
                </a:ext>
              </a:extLst>
            </p:cNvPr>
            <p:cNvSpPr/>
            <p:nvPr/>
          </p:nvSpPr>
          <p:spPr>
            <a:xfrm>
              <a:off x="9217245" y="719006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80" name="Rectangle 379">
              <a:extLst>
                <a:ext uri="{FF2B5EF4-FFF2-40B4-BE49-F238E27FC236}">
                  <a16:creationId xmlns:a16="http://schemas.microsoft.com/office/drawing/2014/main" id="{22D195F6-3E08-BF49-A1A1-82049AA431B5}"/>
                </a:ext>
              </a:extLst>
            </p:cNvPr>
            <p:cNvSpPr/>
            <p:nvPr/>
          </p:nvSpPr>
          <p:spPr>
            <a:xfrm>
              <a:off x="9574760" y="719006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81" name="Rectangle 380">
              <a:extLst>
                <a:ext uri="{FF2B5EF4-FFF2-40B4-BE49-F238E27FC236}">
                  <a16:creationId xmlns:a16="http://schemas.microsoft.com/office/drawing/2014/main" id="{E43AA9D9-8928-0245-A75D-A73A66568D0C}"/>
                </a:ext>
              </a:extLst>
            </p:cNvPr>
            <p:cNvSpPr/>
            <p:nvPr/>
          </p:nvSpPr>
          <p:spPr>
            <a:xfrm>
              <a:off x="8507513" y="405579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88" name="Rectangle 387">
              <a:extLst>
                <a:ext uri="{FF2B5EF4-FFF2-40B4-BE49-F238E27FC236}">
                  <a16:creationId xmlns:a16="http://schemas.microsoft.com/office/drawing/2014/main" id="{4DFC358A-695E-044E-8A3E-E3ADF290C715}"/>
                </a:ext>
              </a:extLst>
            </p:cNvPr>
            <p:cNvSpPr/>
            <p:nvPr/>
          </p:nvSpPr>
          <p:spPr>
            <a:xfrm>
              <a:off x="8865028" y="405579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94" name="Rectangle 393">
              <a:extLst>
                <a:ext uri="{FF2B5EF4-FFF2-40B4-BE49-F238E27FC236}">
                  <a16:creationId xmlns:a16="http://schemas.microsoft.com/office/drawing/2014/main" id="{91B96887-9F3D-1743-B984-A68731E15D4D}"/>
                </a:ext>
              </a:extLst>
            </p:cNvPr>
            <p:cNvSpPr/>
            <p:nvPr/>
          </p:nvSpPr>
          <p:spPr>
            <a:xfrm>
              <a:off x="9221202" y="405579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1" name="Rectangle 400">
              <a:extLst>
                <a:ext uri="{FF2B5EF4-FFF2-40B4-BE49-F238E27FC236}">
                  <a16:creationId xmlns:a16="http://schemas.microsoft.com/office/drawing/2014/main" id="{DA2ED2D5-194F-8E40-BDA8-FF527F962857}"/>
                </a:ext>
              </a:extLst>
            </p:cNvPr>
            <p:cNvSpPr/>
            <p:nvPr/>
          </p:nvSpPr>
          <p:spPr>
            <a:xfrm>
              <a:off x="9578717" y="405579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3" name="Rectangle 402">
              <a:extLst>
                <a:ext uri="{FF2B5EF4-FFF2-40B4-BE49-F238E27FC236}">
                  <a16:creationId xmlns:a16="http://schemas.microsoft.com/office/drawing/2014/main" id="{AEFE5787-21EA-4444-8CDE-4CAA64DFA5D4}"/>
                </a:ext>
              </a:extLst>
            </p:cNvPr>
            <p:cNvSpPr/>
            <p:nvPr/>
          </p:nvSpPr>
          <p:spPr>
            <a:xfrm>
              <a:off x="8507513" y="440433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4" name="Rectangle 403">
              <a:extLst>
                <a:ext uri="{FF2B5EF4-FFF2-40B4-BE49-F238E27FC236}">
                  <a16:creationId xmlns:a16="http://schemas.microsoft.com/office/drawing/2014/main" id="{7A7D87F3-8830-844D-AE95-893B1EDAC213}"/>
                </a:ext>
              </a:extLst>
            </p:cNvPr>
            <p:cNvSpPr/>
            <p:nvPr/>
          </p:nvSpPr>
          <p:spPr>
            <a:xfrm>
              <a:off x="8865028" y="440433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5" name="Rectangle 404">
              <a:extLst>
                <a:ext uri="{FF2B5EF4-FFF2-40B4-BE49-F238E27FC236}">
                  <a16:creationId xmlns:a16="http://schemas.microsoft.com/office/drawing/2014/main" id="{8A244C7C-2260-234A-B09A-6489CF6C96D9}"/>
                </a:ext>
              </a:extLst>
            </p:cNvPr>
            <p:cNvSpPr/>
            <p:nvPr/>
          </p:nvSpPr>
          <p:spPr>
            <a:xfrm>
              <a:off x="9221202" y="440433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6" name="Rectangle 405">
              <a:extLst>
                <a:ext uri="{FF2B5EF4-FFF2-40B4-BE49-F238E27FC236}">
                  <a16:creationId xmlns:a16="http://schemas.microsoft.com/office/drawing/2014/main" id="{A2C29914-55A2-C54A-B8F2-43BAEECB0A17}"/>
                </a:ext>
              </a:extLst>
            </p:cNvPr>
            <p:cNvSpPr/>
            <p:nvPr/>
          </p:nvSpPr>
          <p:spPr>
            <a:xfrm>
              <a:off x="9578717" y="440433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7" name="Rectangle 406">
              <a:extLst>
                <a:ext uri="{FF2B5EF4-FFF2-40B4-BE49-F238E27FC236}">
                  <a16:creationId xmlns:a16="http://schemas.microsoft.com/office/drawing/2014/main" id="{A73FBDE3-5DC2-0149-AC89-1DCABFC020A2}"/>
                </a:ext>
              </a:extLst>
            </p:cNvPr>
            <p:cNvSpPr/>
            <p:nvPr/>
          </p:nvSpPr>
          <p:spPr>
            <a:xfrm>
              <a:off x="8497399" y="553741"/>
              <a:ext cx="1443471" cy="7015901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</p:grpSp>
      <p:sp>
        <p:nvSpPr>
          <p:cNvPr id="120" name="Right Brace 119">
            <a:extLst>
              <a:ext uri="{FF2B5EF4-FFF2-40B4-BE49-F238E27FC236}">
                <a16:creationId xmlns:a16="http://schemas.microsoft.com/office/drawing/2014/main" id="{CFF30EE1-FD9A-B04E-BF0D-A12D3E04DB84}"/>
              </a:ext>
            </a:extLst>
          </p:cNvPr>
          <p:cNvSpPr/>
          <p:nvPr/>
        </p:nvSpPr>
        <p:spPr>
          <a:xfrm>
            <a:off x="10740893" y="71331"/>
            <a:ext cx="238540" cy="5536227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8" name="Right Brace 407">
            <a:extLst>
              <a:ext uri="{FF2B5EF4-FFF2-40B4-BE49-F238E27FC236}">
                <a16:creationId xmlns:a16="http://schemas.microsoft.com/office/drawing/2014/main" id="{3057A3DF-CD06-154B-A2B5-741EE28354CE}"/>
              </a:ext>
            </a:extLst>
          </p:cNvPr>
          <p:cNvSpPr/>
          <p:nvPr/>
        </p:nvSpPr>
        <p:spPr>
          <a:xfrm>
            <a:off x="10740893" y="5663115"/>
            <a:ext cx="238540" cy="1416887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9" name="Right Brace 408">
            <a:extLst>
              <a:ext uri="{FF2B5EF4-FFF2-40B4-BE49-F238E27FC236}">
                <a16:creationId xmlns:a16="http://schemas.microsoft.com/office/drawing/2014/main" id="{504FCC1E-37B4-964F-B589-4B346F1EFD4D}"/>
              </a:ext>
            </a:extLst>
          </p:cNvPr>
          <p:cNvSpPr/>
          <p:nvPr/>
        </p:nvSpPr>
        <p:spPr>
          <a:xfrm rot="5400000">
            <a:off x="9687491" y="6599287"/>
            <a:ext cx="238540" cy="1416887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72CC6B66-6F9F-324E-A19F-BC36DD73F7A2}"/>
              </a:ext>
            </a:extLst>
          </p:cNvPr>
          <p:cNvSpPr txBox="1"/>
          <p:nvPr/>
        </p:nvSpPr>
        <p:spPr>
          <a:xfrm>
            <a:off x="9251705" y="-365991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0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A2875C7E-566D-D043-B7ED-CF6E6098CF8B}"/>
              </a:ext>
            </a:extLst>
          </p:cNvPr>
          <p:cNvSpPr txBox="1"/>
          <p:nvPr/>
        </p:nvSpPr>
        <p:spPr>
          <a:xfrm>
            <a:off x="9449932" y="7427001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4-bits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F88DC1EB-99A0-6840-801D-E686778058DC}"/>
              </a:ext>
            </a:extLst>
          </p:cNvPr>
          <p:cNvSpPr txBox="1"/>
          <p:nvPr/>
        </p:nvSpPr>
        <p:spPr>
          <a:xfrm rot="16200000">
            <a:off x="10236800" y="6067362"/>
            <a:ext cx="2150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STATUS CHARACTERS</a:t>
            </a:r>
          </a:p>
          <a:p>
            <a:pPr algn="ctr"/>
            <a:r>
              <a:rPr lang="en-US" dirty="0"/>
              <a:t>0 THROUGH 3</a:t>
            </a:r>
          </a:p>
        </p:txBody>
      </p:sp>
      <p:sp>
        <p:nvSpPr>
          <p:cNvPr id="410" name="TextBox 409">
            <a:extLst>
              <a:ext uri="{FF2B5EF4-FFF2-40B4-BE49-F238E27FC236}">
                <a16:creationId xmlns:a16="http://schemas.microsoft.com/office/drawing/2014/main" id="{1FC1AF04-DB17-F441-96CC-174856F66671}"/>
              </a:ext>
            </a:extLst>
          </p:cNvPr>
          <p:cNvSpPr txBox="1"/>
          <p:nvPr/>
        </p:nvSpPr>
        <p:spPr>
          <a:xfrm rot="16200000">
            <a:off x="9826735" y="2573925"/>
            <a:ext cx="2954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MAIN MEMORY CHARACTERS</a:t>
            </a:r>
          </a:p>
          <a:p>
            <a:pPr algn="ctr"/>
            <a:r>
              <a:rPr lang="en-US" dirty="0"/>
              <a:t>0 THROUGH 15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96AB89F7-2EB8-2243-A7DE-8BFA96F60700}"/>
              </a:ext>
            </a:extLst>
          </p:cNvPr>
          <p:cNvSpPr txBox="1"/>
          <p:nvPr/>
        </p:nvSpPr>
        <p:spPr>
          <a:xfrm>
            <a:off x="7554144" y="94357"/>
            <a:ext cx="15106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MEMORY CHARACTER 0</a:t>
            </a:r>
          </a:p>
        </p:txBody>
      </p:sp>
      <p:sp>
        <p:nvSpPr>
          <p:cNvPr id="411" name="TextBox 410">
            <a:extLst>
              <a:ext uri="{FF2B5EF4-FFF2-40B4-BE49-F238E27FC236}">
                <a16:creationId xmlns:a16="http://schemas.microsoft.com/office/drawing/2014/main" id="{ED1AA8DF-CAB3-B540-B099-86309E0DCD4E}"/>
              </a:ext>
            </a:extLst>
          </p:cNvPr>
          <p:cNvSpPr txBox="1"/>
          <p:nvPr/>
        </p:nvSpPr>
        <p:spPr>
          <a:xfrm>
            <a:off x="7493409" y="5410140"/>
            <a:ext cx="16005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MEMORY CHARACTER 15</a:t>
            </a:r>
          </a:p>
        </p:txBody>
      </p: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15D4DB35-7E56-0548-9860-0EB1D99A82C1}"/>
              </a:ext>
            </a:extLst>
          </p:cNvPr>
          <p:cNvCxnSpPr>
            <a:cxnSpLocks/>
            <a:stCxn id="127" idx="2"/>
            <a:endCxn id="411" idx="0"/>
          </p:cNvCxnSpPr>
          <p:nvPr/>
        </p:nvCxnSpPr>
        <p:spPr>
          <a:xfrm flipH="1">
            <a:off x="8293678" y="355967"/>
            <a:ext cx="15781" cy="5054173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2" name="TextBox 411">
            <a:extLst>
              <a:ext uri="{FF2B5EF4-FFF2-40B4-BE49-F238E27FC236}">
                <a16:creationId xmlns:a16="http://schemas.microsoft.com/office/drawing/2014/main" id="{E32171E6-F6BC-0749-A30E-051775E37F35}"/>
              </a:ext>
            </a:extLst>
          </p:cNvPr>
          <p:cNvSpPr txBox="1"/>
          <p:nvPr/>
        </p:nvSpPr>
        <p:spPr>
          <a:xfrm>
            <a:off x="7538363" y="5740396"/>
            <a:ext cx="15106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STATUS CHARACTER 0</a:t>
            </a:r>
          </a:p>
        </p:txBody>
      </p:sp>
      <p:cxnSp>
        <p:nvCxnSpPr>
          <p:cNvPr id="413" name="Straight Connector 412">
            <a:extLst>
              <a:ext uri="{FF2B5EF4-FFF2-40B4-BE49-F238E27FC236}">
                <a16:creationId xmlns:a16="http://schemas.microsoft.com/office/drawing/2014/main" id="{6B4ED115-E999-DB4F-A933-69D99C75BCFD}"/>
              </a:ext>
            </a:extLst>
          </p:cNvPr>
          <p:cNvCxnSpPr>
            <a:cxnSpLocks/>
            <a:stCxn id="414" idx="0"/>
            <a:endCxn id="412" idx="2"/>
          </p:cNvCxnSpPr>
          <p:nvPr/>
        </p:nvCxnSpPr>
        <p:spPr>
          <a:xfrm flipV="1">
            <a:off x="8292488" y="6002006"/>
            <a:ext cx="1190" cy="776609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9EA9EF7C-C53B-C548-A940-62AA8F47052C}"/>
              </a:ext>
            </a:extLst>
          </p:cNvPr>
          <p:cNvSpPr txBox="1"/>
          <p:nvPr/>
        </p:nvSpPr>
        <p:spPr>
          <a:xfrm>
            <a:off x="7537173" y="6778615"/>
            <a:ext cx="15106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STATUS CHARACTER 3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571F0BDA-8C6C-194D-95F7-F225EABB108D}"/>
              </a:ext>
            </a:extLst>
          </p:cNvPr>
          <p:cNvSpPr txBox="1"/>
          <p:nvPr/>
        </p:nvSpPr>
        <p:spPr>
          <a:xfrm>
            <a:off x="7967007" y="-909460"/>
            <a:ext cx="25481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ONE OF THE 4 REGISTERS</a:t>
            </a:r>
          </a:p>
          <a:p>
            <a:pPr algn="ctr"/>
            <a:r>
              <a:rPr lang="en-US" dirty="0"/>
              <a:t>IN THE RAM ARRAY</a:t>
            </a:r>
          </a:p>
        </p:txBody>
      </p: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5E26F259-C488-2F4F-8D7D-B21AC266D4C5}"/>
              </a:ext>
            </a:extLst>
          </p:cNvPr>
          <p:cNvGrpSpPr/>
          <p:nvPr/>
        </p:nvGrpSpPr>
        <p:grpSpPr>
          <a:xfrm>
            <a:off x="-106001" y="-1944274"/>
            <a:ext cx="6063124" cy="1431329"/>
            <a:chOff x="-106001" y="-1944274"/>
            <a:chExt cx="6063124" cy="1431329"/>
          </a:xfrm>
        </p:grpSpPr>
        <p:cxnSp>
          <p:nvCxnSpPr>
            <p:cNvPr id="416" name="Straight Arrow Connector 415">
              <a:extLst>
                <a:ext uri="{FF2B5EF4-FFF2-40B4-BE49-F238E27FC236}">
                  <a16:creationId xmlns:a16="http://schemas.microsoft.com/office/drawing/2014/main" id="{D0F674C3-0327-9642-8F9F-0A649DFF4BF2}"/>
                </a:ext>
              </a:extLst>
            </p:cNvPr>
            <p:cNvCxnSpPr>
              <a:cxnSpLocks/>
            </p:cNvCxnSpPr>
            <p:nvPr/>
          </p:nvCxnSpPr>
          <p:spPr>
            <a:xfrm>
              <a:off x="-67479" y="-1564610"/>
              <a:ext cx="5861857" cy="137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7" name="TextBox 416">
              <a:extLst>
                <a:ext uri="{FF2B5EF4-FFF2-40B4-BE49-F238E27FC236}">
                  <a16:creationId xmlns:a16="http://schemas.microsoft.com/office/drawing/2014/main" id="{AC4B7738-5F32-F944-9D76-6EB1ACFD2197}"/>
                </a:ext>
              </a:extLst>
            </p:cNvPr>
            <p:cNvSpPr txBox="1"/>
            <p:nvPr/>
          </p:nvSpPr>
          <p:spPr>
            <a:xfrm>
              <a:off x="-106001" y="-1463326"/>
              <a:ext cx="142192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3</a:t>
              </a:r>
              <a:r>
                <a:rPr lang="en-US" dirty="0"/>
                <a:t>	D</a:t>
              </a:r>
              <a:r>
                <a:rPr lang="en-US" baseline="-25000" dirty="0"/>
                <a:t>2</a:t>
              </a:r>
            </a:p>
            <a:p>
              <a:pPr algn="ctr"/>
              <a:r>
                <a:rPr lang="en-US" dirty="0"/>
                <a:t>Chip #</a:t>
              </a:r>
            </a:p>
            <a:p>
              <a:pPr algn="ctr"/>
              <a:r>
                <a:rPr lang="en-US" dirty="0"/>
                <a:t>(0 through 3)</a:t>
              </a:r>
            </a:p>
          </p:txBody>
        </p:sp>
        <p:sp>
          <p:nvSpPr>
            <p:cNvPr id="418" name="TextBox 417">
              <a:extLst>
                <a:ext uri="{FF2B5EF4-FFF2-40B4-BE49-F238E27FC236}">
                  <a16:creationId xmlns:a16="http://schemas.microsoft.com/office/drawing/2014/main" id="{1AEF1054-5A1B-934B-B714-90A87F5EC098}"/>
                </a:ext>
              </a:extLst>
            </p:cNvPr>
            <p:cNvSpPr txBox="1"/>
            <p:nvPr/>
          </p:nvSpPr>
          <p:spPr>
            <a:xfrm>
              <a:off x="1334198" y="-1463326"/>
              <a:ext cx="142192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1</a:t>
              </a:r>
              <a:r>
                <a:rPr lang="en-US" dirty="0"/>
                <a:t>	D</a:t>
              </a:r>
              <a:r>
                <a:rPr lang="en-US" baseline="-25000" dirty="0"/>
                <a:t>0</a:t>
              </a:r>
            </a:p>
            <a:p>
              <a:pPr algn="ctr"/>
              <a:r>
                <a:rPr lang="en-US" dirty="0"/>
                <a:t>Register #</a:t>
              </a:r>
            </a:p>
            <a:p>
              <a:pPr algn="ctr"/>
              <a:r>
                <a:rPr lang="en-US" dirty="0"/>
                <a:t>(0 through 3)</a:t>
              </a:r>
            </a:p>
          </p:txBody>
        </p:sp>
        <p:sp>
          <p:nvSpPr>
            <p:cNvPr id="419" name="TextBox 418">
              <a:extLst>
                <a:ext uri="{FF2B5EF4-FFF2-40B4-BE49-F238E27FC236}">
                  <a16:creationId xmlns:a16="http://schemas.microsoft.com/office/drawing/2014/main" id="{66AC8D67-F375-5146-9313-6DE250E22155}"/>
                </a:ext>
              </a:extLst>
            </p:cNvPr>
            <p:cNvSpPr txBox="1"/>
            <p:nvPr/>
          </p:nvSpPr>
          <p:spPr>
            <a:xfrm>
              <a:off x="2742782" y="-1436275"/>
              <a:ext cx="321434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3</a:t>
              </a:r>
              <a:r>
                <a:rPr lang="en-US" dirty="0"/>
                <a:t>	D</a:t>
              </a:r>
              <a:r>
                <a:rPr lang="en-US" baseline="-25000" dirty="0"/>
                <a:t>2</a:t>
              </a:r>
              <a:r>
                <a:rPr lang="en-US" dirty="0"/>
                <a:t>	D</a:t>
              </a:r>
              <a:r>
                <a:rPr lang="en-US" baseline="-25000" dirty="0"/>
                <a:t>1</a:t>
              </a:r>
              <a:r>
                <a:rPr lang="en-US" dirty="0"/>
                <a:t>	D</a:t>
              </a:r>
              <a:r>
                <a:rPr lang="en-US" baseline="-25000" dirty="0"/>
                <a:t>0</a:t>
              </a:r>
            </a:p>
            <a:p>
              <a:pPr algn="ctr"/>
              <a:r>
                <a:rPr lang="en-US" dirty="0"/>
                <a:t>Main Memory Character  #</a:t>
              </a:r>
            </a:p>
            <a:p>
              <a:pPr algn="ctr"/>
              <a:r>
                <a:rPr lang="en-US" dirty="0"/>
                <a:t>(0 through 15)</a:t>
              </a:r>
            </a:p>
          </p:txBody>
        </p:sp>
        <p:cxnSp>
          <p:nvCxnSpPr>
            <p:cNvPr id="420" name="Straight Arrow Connector 419">
              <a:extLst>
                <a:ext uri="{FF2B5EF4-FFF2-40B4-BE49-F238E27FC236}">
                  <a16:creationId xmlns:a16="http://schemas.microsoft.com/office/drawing/2014/main" id="{3B9092EF-65C6-8E4D-B84B-4AF5C22B22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26866" y="-1911927"/>
              <a:ext cx="0" cy="137028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237704B6-D569-8645-9239-84731CDC105D}"/>
                </a:ext>
              </a:extLst>
            </p:cNvPr>
            <p:cNvSpPr txBox="1"/>
            <p:nvPr/>
          </p:nvSpPr>
          <p:spPr>
            <a:xfrm>
              <a:off x="1133901" y="-1944274"/>
              <a:ext cx="3834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421" name="TextBox 420">
              <a:extLst>
                <a:ext uri="{FF2B5EF4-FFF2-40B4-BE49-F238E27FC236}">
                  <a16:creationId xmlns:a16="http://schemas.microsoft.com/office/drawing/2014/main" id="{61FED13F-A669-214A-AF11-C73499417F65}"/>
                </a:ext>
              </a:extLst>
            </p:cNvPr>
            <p:cNvSpPr txBox="1"/>
            <p:nvPr/>
          </p:nvSpPr>
          <p:spPr>
            <a:xfrm>
              <a:off x="4126113" y="-1901290"/>
              <a:ext cx="3834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</a:t>
              </a:r>
              <a:r>
                <a:rPr lang="en-US" baseline="-25000" dirty="0"/>
                <a:t>3</a:t>
              </a:r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B7A68919-23EA-3440-9C2E-F1C6A8237659}"/>
                </a:ext>
              </a:extLst>
            </p:cNvPr>
            <p:cNvSpPr/>
            <p:nvPr/>
          </p:nvSpPr>
          <p:spPr>
            <a:xfrm>
              <a:off x="-56907" y="-1577436"/>
              <a:ext cx="1317671" cy="756542"/>
            </a:xfrm>
            <a:prstGeom prst="rect">
              <a:avLst/>
            </a:prstGeom>
            <a:solidFill>
              <a:schemeClr val="bg2"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2" name="Rectangle 421">
              <a:extLst>
                <a:ext uri="{FF2B5EF4-FFF2-40B4-BE49-F238E27FC236}">
                  <a16:creationId xmlns:a16="http://schemas.microsoft.com/office/drawing/2014/main" id="{A739F163-867A-8B45-9AC1-AB4FB434C7F6}"/>
                </a:ext>
              </a:extLst>
            </p:cNvPr>
            <p:cNvSpPr/>
            <p:nvPr/>
          </p:nvSpPr>
          <p:spPr>
            <a:xfrm>
              <a:off x="1404522" y="-1551991"/>
              <a:ext cx="1317671" cy="731097"/>
            </a:xfrm>
            <a:prstGeom prst="rect">
              <a:avLst/>
            </a:prstGeom>
            <a:solidFill>
              <a:schemeClr val="bg2"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3" name="Rectangle 422">
              <a:extLst>
                <a:ext uri="{FF2B5EF4-FFF2-40B4-BE49-F238E27FC236}">
                  <a16:creationId xmlns:a16="http://schemas.microsoft.com/office/drawing/2014/main" id="{040F1199-4F00-CD42-9484-9E179B4A885E}"/>
                </a:ext>
              </a:extLst>
            </p:cNvPr>
            <p:cNvSpPr/>
            <p:nvPr/>
          </p:nvSpPr>
          <p:spPr>
            <a:xfrm>
              <a:off x="2787991" y="-1510850"/>
              <a:ext cx="3006387" cy="689956"/>
            </a:xfrm>
            <a:prstGeom prst="rect">
              <a:avLst/>
            </a:prstGeom>
            <a:solidFill>
              <a:schemeClr val="bg2"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787585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F637090-D67E-B142-8A5C-5BD154F22854}"/>
              </a:ext>
            </a:extLst>
          </p:cNvPr>
          <p:cNvGrpSpPr/>
          <p:nvPr/>
        </p:nvGrpSpPr>
        <p:grpSpPr>
          <a:xfrm>
            <a:off x="-3044825" y="0"/>
            <a:ext cx="17268825" cy="6858000"/>
            <a:chOff x="-3044825" y="0"/>
            <a:chExt cx="17268825" cy="6858000"/>
          </a:xfrm>
        </p:grpSpPr>
        <p:pic>
          <p:nvPicPr>
            <p:cNvPr id="9220" name="Picture 4">
              <a:extLst>
                <a:ext uri="{FF2B5EF4-FFF2-40B4-BE49-F238E27FC236}">
                  <a16:creationId xmlns:a16="http://schemas.microsoft.com/office/drawing/2014/main" id="{8ACB9028-21AE-CC4D-AAF6-9AC354F124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044825" y="0"/>
              <a:ext cx="9140825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22" name="Picture 6">
              <a:extLst>
                <a:ext uri="{FF2B5EF4-FFF2-40B4-BE49-F238E27FC236}">
                  <a16:creationId xmlns:a16="http://schemas.microsoft.com/office/drawing/2014/main" id="{74EA4DDC-DA50-3E4D-8BBA-E1FE67A19E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381000"/>
              <a:ext cx="8128000" cy="609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9" name="Picture 6">
              <a:extLst>
                <a:ext uri="{FF2B5EF4-FFF2-40B4-BE49-F238E27FC236}">
                  <a16:creationId xmlns:a16="http://schemas.microsoft.com/office/drawing/2014/main" id="{223D072C-A84C-794C-91FE-0E5ACC24C59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5150"/>
            <a:stretch/>
          </p:blipFill>
          <p:spPr bwMode="auto">
            <a:xfrm>
              <a:off x="6096000" y="0"/>
              <a:ext cx="8128000" cy="381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1" name="Picture 6">
              <a:extLst>
                <a:ext uri="{FF2B5EF4-FFF2-40B4-BE49-F238E27FC236}">
                  <a16:creationId xmlns:a16="http://schemas.microsoft.com/office/drawing/2014/main" id="{CF00D4FE-45DD-D64A-9F33-57DFD17DBA4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3750"/>
            <a:stretch/>
          </p:blipFill>
          <p:spPr bwMode="auto">
            <a:xfrm>
              <a:off x="6096000" y="6477000"/>
              <a:ext cx="8128000" cy="381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099467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13E04626-F394-BC41-9E7F-0BDA9145A15F}"/>
              </a:ext>
            </a:extLst>
          </p:cNvPr>
          <p:cNvGrpSpPr/>
          <p:nvPr/>
        </p:nvGrpSpPr>
        <p:grpSpPr>
          <a:xfrm>
            <a:off x="5990400" y="1088446"/>
            <a:ext cx="5531110" cy="5177073"/>
            <a:chOff x="2419445" y="1175903"/>
            <a:chExt cx="5531110" cy="5177073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08765087-4529-9243-853B-1B6B298A34E0}"/>
                </a:ext>
              </a:extLst>
            </p:cNvPr>
            <p:cNvGrpSpPr/>
            <p:nvPr/>
          </p:nvGrpSpPr>
          <p:grpSpPr>
            <a:xfrm>
              <a:off x="2419445" y="1175903"/>
              <a:ext cx="5531110" cy="5177073"/>
              <a:chOff x="2419445" y="1175903"/>
              <a:chExt cx="5531110" cy="5177073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4B70F0F0-CF3F-6644-8E03-27DEB174A36B}"/>
                  </a:ext>
                </a:extLst>
              </p:cNvPr>
              <p:cNvGrpSpPr/>
              <p:nvPr/>
            </p:nvGrpSpPr>
            <p:grpSpPr>
              <a:xfrm>
                <a:off x="2419445" y="1175903"/>
                <a:ext cx="4869628" cy="5177073"/>
                <a:chOff x="2419445" y="1175903"/>
                <a:chExt cx="4869628" cy="5177073"/>
              </a:xfrm>
            </p:grpSpPr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D84A29CC-BACE-BB49-9446-1B030AEBDC91}"/>
                    </a:ext>
                  </a:extLst>
                </p:cNvPr>
                <p:cNvGrpSpPr/>
                <p:nvPr/>
              </p:nvGrpSpPr>
              <p:grpSpPr>
                <a:xfrm>
                  <a:off x="2419445" y="1175903"/>
                  <a:ext cx="3836761" cy="5177073"/>
                  <a:chOff x="91882" y="1135836"/>
                  <a:chExt cx="3836761" cy="5177073"/>
                </a:xfrm>
              </p:grpSpPr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160BD7D1-5ABA-114C-A0AF-CB603648744F}"/>
                      </a:ext>
                    </a:extLst>
                  </p:cNvPr>
                  <p:cNvGrpSpPr/>
                  <p:nvPr/>
                </p:nvGrpSpPr>
                <p:grpSpPr>
                  <a:xfrm>
                    <a:off x="1659953" y="1135836"/>
                    <a:ext cx="2268690" cy="5177073"/>
                    <a:chOff x="2854908" y="1095769"/>
                    <a:chExt cx="2268690" cy="5177073"/>
                  </a:xfrm>
                </p:grpSpPr>
                <p:grpSp>
                  <p:nvGrpSpPr>
                    <p:cNvPr id="13" name="Group 12">
                      <a:extLst>
                        <a:ext uri="{FF2B5EF4-FFF2-40B4-BE49-F238E27FC236}">
                          <a16:creationId xmlns:a16="http://schemas.microsoft.com/office/drawing/2014/main" id="{156CF6C1-0BC1-384B-ADD6-0D3C772902F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854908" y="1095769"/>
                      <a:ext cx="2268690" cy="5177073"/>
                      <a:chOff x="2854908" y="1095769"/>
                      <a:chExt cx="2268690" cy="5177073"/>
                    </a:xfrm>
                  </p:grpSpPr>
                  <p:sp>
                    <p:nvSpPr>
                      <p:cNvPr id="4" name="Rectangle 3">
                        <a:extLst>
                          <a:ext uri="{FF2B5EF4-FFF2-40B4-BE49-F238E27FC236}">
                            <a16:creationId xmlns:a16="http://schemas.microsoft.com/office/drawing/2014/main" id="{162A526B-682F-264E-9D85-EEBA426C813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1402772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" name="Rectangle 5">
                        <a:extLst>
                          <a:ext uri="{FF2B5EF4-FFF2-40B4-BE49-F238E27FC236}">
                            <a16:creationId xmlns:a16="http://schemas.microsoft.com/office/drawing/2014/main" id="{42F487B7-CA62-B74D-9C7C-62D9165D2E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2000044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7" name="Rectangle 6">
                        <a:extLst>
                          <a:ext uri="{FF2B5EF4-FFF2-40B4-BE49-F238E27FC236}">
                            <a16:creationId xmlns:a16="http://schemas.microsoft.com/office/drawing/2014/main" id="{1A4B9C2C-8D3D-C045-A3A2-E36A31BC78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2560741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8" name="Rectangle 7">
                        <a:extLst>
                          <a:ext uri="{FF2B5EF4-FFF2-40B4-BE49-F238E27FC236}">
                            <a16:creationId xmlns:a16="http://schemas.microsoft.com/office/drawing/2014/main" id="{884185DB-77B5-4144-B793-709ADF81C0B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3158013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" name="Rectangle 8">
                        <a:extLst>
                          <a:ext uri="{FF2B5EF4-FFF2-40B4-BE49-F238E27FC236}">
                            <a16:creationId xmlns:a16="http://schemas.microsoft.com/office/drawing/2014/main" id="{7156B845-3269-7747-BB69-B99BB762D0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3699817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0" name="Rectangle 9">
                        <a:extLst>
                          <a:ext uri="{FF2B5EF4-FFF2-40B4-BE49-F238E27FC236}">
                            <a16:creationId xmlns:a16="http://schemas.microsoft.com/office/drawing/2014/main" id="{FB085937-9E2E-1041-AA75-20D3C9E3408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4297089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" name="Rectangle 10">
                        <a:extLst>
                          <a:ext uri="{FF2B5EF4-FFF2-40B4-BE49-F238E27FC236}">
                            <a16:creationId xmlns:a16="http://schemas.microsoft.com/office/drawing/2014/main" id="{79C92C71-2C35-9E43-A348-E712BC7DBF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4846791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" name="Rectangle 11">
                        <a:extLst>
                          <a:ext uri="{FF2B5EF4-FFF2-40B4-BE49-F238E27FC236}">
                            <a16:creationId xmlns:a16="http://schemas.microsoft.com/office/drawing/2014/main" id="{419CB047-D3BA-C443-BF66-8CBF12A88B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5444063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" name="TextBox 4">
                        <a:extLst>
                          <a:ext uri="{FF2B5EF4-FFF2-40B4-BE49-F238E27FC236}">
                            <a16:creationId xmlns:a16="http://schemas.microsoft.com/office/drawing/2014/main" id="{F74D46F4-EA6F-C54B-AF82-844633E6F89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544406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16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4" name="TextBox 13">
                        <a:extLst>
                          <a:ext uri="{FF2B5EF4-FFF2-40B4-BE49-F238E27FC236}">
                            <a16:creationId xmlns:a16="http://schemas.microsoft.com/office/drawing/2014/main" id="{377E9EA6-4298-B044-B3A2-1DC7850E023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4838374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15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5" name="TextBox 14">
                        <a:extLst>
                          <a:ext uri="{FF2B5EF4-FFF2-40B4-BE49-F238E27FC236}">
                            <a16:creationId xmlns:a16="http://schemas.microsoft.com/office/drawing/2014/main" id="{A6583B3D-8765-4D4D-AD74-534A853BE42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427659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14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6" name="TextBox 15">
                        <a:extLst>
                          <a:ext uri="{FF2B5EF4-FFF2-40B4-BE49-F238E27FC236}">
                            <a16:creationId xmlns:a16="http://schemas.microsoft.com/office/drawing/2014/main" id="{40EFBFB4-192E-984B-9586-ECD1701806B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3670904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13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7" name="TextBox 16">
                        <a:extLst>
                          <a:ext uri="{FF2B5EF4-FFF2-40B4-BE49-F238E27FC236}">
                            <a16:creationId xmlns:a16="http://schemas.microsoft.com/office/drawing/2014/main" id="{C0A34CBC-4865-DF49-A0D7-FC369650FBD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314762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12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8" name="TextBox 17">
                        <a:extLst>
                          <a:ext uri="{FF2B5EF4-FFF2-40B4-BE49-F238E27FC236}">
                            <a16:creationId xmlns:a16="http://schemas.microsoft.com/office/drawing/2014/main" id="{574A1F26-3736-EE4F-83B1-E403411FA0D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254193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11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9" name="TextBox 18">
                        <a:extLst>
                          <a:ext uri="{FF2B5EF4-FFF2-40B4-BE49-F238E27FC236}">
                            <a16:creationId xmlns:a16="http://schemas.microsoft.com/office/drawing/2014/main" id="{5CC245CA-59BC-FF4A-B6CB-0716E4E294D7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198015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10</a:t>
                        </a:r>
                        <a:endParaRPr lang="en-US" dirty="0"/>
                      </a:p>
                    </p:txBody>
                  </p:sp>
                  <p:sp>
                    <p:nvSpPr>
                      <p:cNvPr id="20" name="TextBox 19">
                        <a:extLst>
                          <a:ext uri="{FF2B5EF4-FFF2-40B4-BE49-F238E27FC236}">
                            <a16:creationId xmlns:a16="http://schemas.microsoft.com/office/drawing/2014/main" id="{C1826819-9435-5441-B2FC-E04867D1F76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8" y="137446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9</a:t>
                        </a:r>
                      </a:p>
                    </p:txBody>
                  </p:sp>
                  <p:sp>
                    <p:nvSpPr>
                      <p:cNvPr id="21" name="TextBox 20">
                        <a:extLst>
                          <a:ext uri="{FF2B5EF4-FFF2-40B4-BE49-F238E27FC236}">
                            <a16:creationId xmlns:a16="http://schemas.microsoft.com/office/drawing/2014/main" id="{70B56535-3F22-7949-94C2-70D9718AAB80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36925" y="137446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8</a:t>
                        </a:r>
                      </a:p>
                    </p:txBody>
                  </p:sp>
                  <p:sp>
                    <p:nvSpPr>
                      <p:cNvPr id="22" name="TextBox 21">
                        <a:extLst>
                          <a:ext uri="{FF2B5EF4-FFF2-40B4-BE49-F238E27FC236}">
                            <a16:creationId xmlns:a16="http://schemas.microsoft.com/office/drawing/2014/main" id="{E5758700-864D-AC44-9815-3EA5B2D7006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36925" y="1982675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7</a:t>
                        </a:r>
                      </a:p>
                    </p:txBody>
                  </p:sp>
                  <p:sp>
                    <p:nvSpPr>
                      <p:cNvPr id="23" name="TextBox 22">
                        <a:extLst>
                          <a:ext uri="{FF2B5EF4-FFF2-40B4-BE49-F238E27FC236}">
                            <a16:creationId xmlns:a16="http://schemas.microsoft.com/office/drawing/2014/main" id="{ED3EBAE8-DB35-9A43-8256-7CC2691DB09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9805" y="2555226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6</a:t>
                        </a:r>
                      </a:p>
                    </p:txBody>
                  </p:sp>
                  <p:sp>
                    <p:nvSpPr>
                      <p:cNvPr id="24" name="TextBox 23">
                        <a:extLst>
                          <a:ext uri="{FF2B5EF4-FFF2-40B4-BE49-F238E27FC236}">
                            <a16:creationId xmlns:a16="http://schemas.microsoft.com/office/drawing/2014/main" id="{F482B356-4C8A-5944-9E50-6334C6337F2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9805" y="3132755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5</a:t>
                        </a:r>
                      </a:p>
                    </p:txBody>
                  </p:sp>
                  <p:sp>
                    <p:nvSpPr>
                      <p:cNvPr id="25" name="TextBox 24">
                        <a:extLst>
                          <a:ext uri="{FF2B5EF4-FFF2-40B4-BE49-F238E27FC236}">
                            <a16:creationId xmlns:a16="http://schemas.microsoft.com/office/drawing/2014/main" id="{ED90DD4C-3B06-D840-9D5B-0A7AC35468B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3310" y="3679468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4</a:t>
                        </a:r>
                      </a:p>
                    </p:txBody>
                  </p:sp>
                  <p:sp>
                    <p:nvSpPr>
                      <p:cNvPr id="26" name="TextBox 25">
                        <a:extLst>
                          <a:ext uri="{FF2B5EF4-FFF2-40B4-BE49-F238E27FC236}">
                            <a16:creationId xmlns:a16="http://schemas.microsoft.com/office/drawing/2014/main" id="{ED5AE710-FDE2-C841-A0B2-FCCD1C2616BE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3310" y="4287681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3</a:t>
                        </a:r>
                      </a:p>
                    </p:txBody>
                  </p:sp>
                  <p:sp>
                    <p:nvSpPr>
                      <p:cNvPr id="27" name="TextBox 26">
                        <a:extLst>
                          <a:ext uri="{FF2B5EF4-FFF2-40B4-BE49-F238E27FC236}">
                            <a16:creationId xmlns:a16="http://schemas.microsoft.com/office/drawing/2014/main" id="{0132DDA6-D48E-B948-8A62-016AA473EF92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56190" y="486023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2</a:t>
                        </a:r>
                      </a:p>
                    </p:txBody>
                  </p:sp>
                  <p:sp>
                    <p:nvSpPr>
                      <p:cNvPr id="28" name="TextBox 27">
                        <a:extLst>
                          <a:ext uri="{FF2B5EF4-FFF2-40B4-BE49-F238E27FC236}">
                            <a16:creationId xmlns:a16="http://schemas.microsoft.com/office/drawing/2014/main" id="{1AD38BCB-FC59-0240-8BEC-AAB1E6926EC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56190" y="5437761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1</a:t>
                        </a:r>
                      </a:p>
                    </p:txBody>
                  </p:sp>
                  <p:sp>
                    <p:nvSpPr>
                      <p:cNvPr id="2" name="Rectangle 1">
                        <a:extLst>
                          <a:ext uri="{FF2B5EF4-FFF2-40B4-BE49-F238E27FC236}">
                            <a16:creationId xmlns:a16="http://schemas.microsoft.com/office/drawing/2014/main" id="{90323245-E493-C744-85FB-20C5733439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97291" y="1095769"/>
                        <a:ext cx="1600794" cy="4947797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" name="Oval 2">
                        <a:extLst>
                          <a:ext uri="{FF2B5EF4-FFF2-40B4-BE49-F238E27FC236}">
                            <a16:creationId xmlns:a16="http://schemas.microsoft.com/office/drawing/2014/main" id="{BB3CA70C-4C58-2D45-B548-43CA1110DD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98728" y="5894424"/>
                        <a:ext cx="378418" cy="378418"/>
                      </a:xfrm>
                      <a:prstGeom prst="ellipse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ln>
                            <a:solidFill>
                              <a:schemeClr val="bg1"/>
                            </a:solidFill>
                          </a:ln>
                        </a:endParaRPr>
                      </a:p>
                    </p:txBody>
                  </p:sp>
                </p:grpSp>
                <p:sp>
                  <p:nvSpPr>
                    <p:cNvPr id="29" name="TextBox 28">
                      <a:extLst>
                        <a:ext uri="{FF2B5EF4-FFF2-40B4-BE49-F238E27FC236}">
                          <a16:creationId xmlns:a16="http://schemas.microsoft.com/office/drawing/2014/main" id="{DB35441E-F1F7-B948-A70F-16B7905F5C68}"/>
                        </a:ext>
                      </a:extLst>
                    </p:cNvPr>
                    <p:cNvSpPr txBox="1"/>
                    <p:nvPr/>
                  </p:nvSpPr>
                  <p:spPr>
                    <a:xfrm rot="16200000">
                      <a:off x="3559106" y="3264318"/>
                      <a:ext cx="877163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i4001</a:t>
                      </a:r>
                    </a:p>
                  </p:txBody>
                </p:sp>
              </p:grp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DD5650B8-2C5A-D949-A538-B4321861C5AC}"/>
                      </a:ext>
                    </a:extLst>
                  </p:cNvPr>
                  <p:cNvSpPr txBox="1"/>
                  <p:nvPr/>
                </p:nvSpPr>
                <p:spPr>
                  <a:xfrm>
                    <a:off x="850196" y="1414529"/>
                    <a:ext cx="70198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Reset</a:t>
                    </a:r>
                  </a:p>
                </p:txBody>
              </p: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83D6930B-BF6D-2346-8676-9D2E82A562BB}"/>
                      </a:ext>
                    </a:extLst>
                  </p:cNvPr>
                  <p:cNvSpPr txBox="1"/>
                  <p:nvPr/>
                </p:nvSpPr>
                <p:spPr>
                  <a:xfrm>
                    <a:off x="996262" y="1959096"/>
                    <a:ext cx="38183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P</a:t>
                    </a:r>
                    <a:r>
                      <a:rPr lang="en-US" baseline="-25000" dirty="0"/>
                      <a:t>0</a:t>
                    </a:r>
                  </a:p>
                </p:txBody>
              </p:sp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F921922E-DEF9-B94F-9513-594575CBB810}"/>
                      </a:ext>
                    </a:extLst>
                  </p:cNvPr>
                  <p:cNvSpPr txBox="1"/>
                  <p:nvPr/>
                </p:nvSpPr>
                <p:spPr>
                  <a:xfrm>
                    <a:off x="1013297" y="2524787"/>
                    <a:ext cx="50526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CM</a:t>
                    </a:r>
                  </a:p>
                </p:txBody>
              </p:sp>
              <p:sp>
                <p:nvSpPr>
                  <p:cNvPr id="36" name="TextBox 35">
                    <a:extLst>
                      <a:ext uri="{FF2B5EF4-FFF2-40B4-BE49-F238E27FC236}">
                        <a16:creationId xmlns:a16="http://schemas.microsoft.com/office/drawing/2014/main" id="{D853606E-3C8C-9B46-A895-539042729362}"/>
                      </a:ext>
                    </a:extLst>
                  </p:cNvPr>
                  <p:cNvSpPr txBox="1"/>
                  <p:nvPr/>
                </p:nvSpPr>
                <p:spPr>
                  <a:xfrm>
                    <a:off x="91882" y="3059668"/>
                    <a:ext cx="1974866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100"/>
                      <a:t>-15v                    </a:t>
                    </a:r>
                    <a:r>
                      <a:rPr lang="en-US" dirty="0"/>
                      <a:t>V</a:t>
                    </a:r>
                    <a:r>
                      <a:rPr lang="en-US" baseline="-25000" dirty="0"/>
                      <a:t>DD</a:t>
                    </a:r>
                  </a:p>
                </p:txBody>
              </p:sp>
              <p:sp>
                <p:nvSpPr>
                  <p:cNvPr id="37" name="TextBox 36">
                    <a:extLst>
                      <a:ext uri="{FF2B5EF4-FFF2-40B4-BE49-F238E27FC236}">
                        <a16:creationId xmlns:a16="http://schemas.microsoft.com/office/drawing/2014/main" id="{F680FDA0-4915-4640-B858-0AA74DC34C00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3693782"/>
                    <a:ext cx="45397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3</a:t>
                    </a:r>
                  </a:p>
                </p:txBody>
              </p:sp>
              <p:sp>
                <p:nvSpPr>
                  <p:cNvPr id="40" name="TextBox 39">
                    <a:extLst>
                      <a:ext uri="{FF2B5EF4-FFF2-40B4-BE49-F238E27FC236}">
                        <a16:creationId xmlns:a16="http://schemas.microsoft.com/office/drawing/2014/main" id="{C95C4066-BFDC-9742-8A47-18106B88EC76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4282748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2</a:t>
                    </a:r>
                  </a:p>
                </p:txBody>
              </p:sp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80FF1CCB-D146-5E47-AB48-CCDE3FFAB840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4864218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1</a:t>
                    </a:r>
                  </a:p>
                </p:txBody>
              </p:sp>
              <p:sp>
                <p:nvSpPr>
                  <p:cNvPr id="42" name="TextBox 41">
                    <a:extLst>
                      <a:ext uri="{FF2B5EF4-FFF2-40B4-BE49-F238E27FC236}">
                        <a16:creationId xmlns:a16="http://schemas.microsoft.com/office/drawing/2014/main" id="{B57CBFF0-721D-494D-A3CC-AC0AF1CD18B3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5434614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0</a:t>
                    </a:r>
                  </a:p>
                </p:txBody>
              </p:sp>
            </p:grpSp>
            <p:sp>
              <p:nvSpPr>
                <p:cNvPr id="43" name="Double Brace 42">
                  <a:extLst>
                    <a:ext uri="{FF2B5EF4-FFF2-40B4-BE49-F238E27FC236}">
                      <a16:creationId xmlns:a16="http://schemas.microsoft.com/office/drawing/2014/main" id="{0DAD5FD4-331B-4348-B5C1-F3867B97935A}"/>
                    </a:ext>
                  </a:extLst>
                </p:cNvPr>
                <p:cNvSpPr/>
                <p:nvPr/>
              </p:nvSpPr>
              <p:spPr>
                <a:xfrm>
                  <a:off x="3123414" y="2566797"/>
                  <a:ext cx="2025711" cy="394824"/>
                </a:xfrm>
                <a:prstGeom prst="bracePair">
                  <a:avLst>
                    <a:gd name="adj" fmla="val 22622"/>
                  </a:avLst>
                </a:prstGeom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6E8684FC-CB28-5342-A5AE-E41843B470EA}"/>
                    </a:ext>
                  </a:extLst>
                </p:cNvPr>
                <p:cNvSpPr txBox="1"/>
                <p:nvPr/>
              </p:nvSpPr>
              <p:spPr>
                <a:xfrm>
                  <a:off x="2449370" y="2467957"/>
                  <a:ext cx="675185" cy="6001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just"/>
                  <a:r>
                    <a:rPr lang="en-US" sz="1100" dirty="0"/>
                    <a:t>Memory</a:t>
                  </a:r>
                </a:p>
                <a:p>
                  <a:pPr algn="just"/>
                  <a:r>
                    <a:rPr lang="en-US" sz="1100" dirty="0"/>
                    <a:t>Control</a:t>
                  </a:r>
                </a:p>
                <a:p>
                  <a:pPr algn="just"/>
                  <a:r>
                    <a:rPr lang="en-US" sz="1100" dirty="0"/>
                    <a:t>Input</a:t>
                  </a:r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48724525-E23B-E147-BF47-0A29CE9374A5}"/>
                    </a:ext>
                  </a:extLst>
                </p:cNvPr>
                <p:cNvSpPr txBox="1"/>
                <p:nvPr/>
              </p:nvSpPr>
              <p:spPr>
                <a:xfrm>
                  <a:off x="2419445" y="4481979"/>
                  <a:ext cx="591829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100" dirty="0"/>
                    <a:t>Output</a:t>
                  </a:r>
                </a:p>
                <a:p>
                  <a:pPr algn="ctr"/>
                  <a:r>
                    <a:rPr lang="en-US" sz="1100" dirty="0"/>
                    <a:t>Lines</a:t>
                  </a:r>
                </a:p>
              </p:txBody>
            </p:sp>
            <p:sp>
              <p:nvSpPr>
                <p:cNvPr id="47" name="Double Brace 46">
                  <a:extLst>
                    <a:ext uri="{FF2B5EF4-FFF2-40B4-BE49-F238E27FC236}">
                      <a16:creationId xmlns:a16="http://schemas.microsoft.com/office/drawing/2014/main" id="{B92355B1-C777-3340-BF54-A8CDB40B8A13}"/>
                    </a:ext>
                  </a:extLst>
                </p:cNvPr>
                <p:cNvSpPr/>
                <p:nvPr/>
              </p:nvSpPr>
              <p:spPr>
                <a:xfrm>
                  <a:off x="2986604" y="3758700"/>
                  <a:ext cx="4302469" cy="2066971"/>
                </a:xfrm>
                <a:prstGeom prst="bracePair">
                  <a:avLst/>
                </a:prstGeom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6BCD0F3-52C2-2645-BE46-E75F33B0CEEE}"/>
                  </a:ext>
                </a:extLst>
              </p:cNvPr>
              <p:cNvSpPr txBox="1"/>
              <p:nvPr/>
            </p:nvSpPr>
            <p:spPr>
              <a:xfrm>
                <a:off x="6516664" y="3193295"/>
                <a:ext cx="45583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V</a:t>
                </a:r>
                <a:r>
                  <a:rPr lang="en-US" baseline="-25000" dirty="0"/>
                  <a:t>SS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7BC3687A-C0F0-2941-B5CD-E34BA8D61228}"/>
                  </a:ext>
                </a:extLst>
              </p:cNvPr>
              <p:cNvSpPr txBox="1"/>
              <p:nvPr/>
            </p:nvSpPr>
            <p:spPr>
              <a:xfrm>
                <a:off x="6480121" y="2591289"/>
                <a:ext cx="12442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Clk</a:t>
                </a:r>
                <a:r>
                  <a:rPr lang="en-US" dirty="0"/>
                  <a:t> Phase 1</a:t>
                </a:r>
                <a:endParaRPr lang="en-US" baseline="-25000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2566F70D-EA9A-0740-80E1-366913FF3AB0}"/>
                  </a:ext>
                </a:extLst>
              </p:cNvPr>
              <p:cNvSpPr txBox="1"/>
              <p:nvPr/>
            </p:nvSpPr>
            <p:spPr>
              <a:xfrm>
                <a:off x="6475046" y="2060286"/>
                <a:ext cx="12442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Clk</a:t>
                </a:r>
                <a:r>
                  <a:rPr lang="en-US" dirty="0"/>
                  <a:t> Phase 2</a:t>
                </a:r>
                <a:endParaRPr lang="en-US" baseline="-25000" dirty="0"/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BB7987C9-7AA3-E241-ADF5-EF92189810CC}"/>
                  </a:ext>
                </a:extLst>
              </p:cNvPr>
              <p:cNvSpPr txBox="1"/>
              <p:nvPr/>
            </p:nvSpPr>
            <p:spPr>
              <a:xfrm>
                <a:off x="6475046" y="1453462"/>
                <a:ext cx="103304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Sync-Out</a:t>
                </a:r>
                <a:endParaRPr lang="en-US" baseline="-25000" dirty="0"/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8EE809C1-1E01-0448-90C0-B924FBC2AA1E}"/>
                  </a:ext>
                </a:extLst>
              </p:cNvPr>
              <p:cNvSpPr txBox="1"/>
              <p:nvPr/>
            </p:nvSpPr>
            <p:spPr>
              <a:xfrm>
                <a:off x="6512256" y="3698047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D3</a:t>
                </a:r>
                <a:endParaRPr lang="en-US" baseline="-25000" dirty="0"/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26438E7C-9D05-914C-8753-FB8A00471470}"/>
                  </a:ext>
                </a:extLst>
              </p:cNvPr>
              <p:cNvSpPr txBox="1"/>
              <p:nvPr/>
            </p:nvSpPr>
            <p:spPr>
              <a:xfrm>
                <a:off x="6480667" y="4288732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D2</a:t>
                </a:r>
                <a:endParaRPr lang="en-US" baseline="-25000" dirty="0"/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086D043-5AD7-6544-83B7-A5C039D51449}"/>
                  </a:ext>
                </a:extLst>
              </p:cNvPr>
              <p:cNvSpPr txBox="1"/>
              <p:nvPr/>
            </p:nvSpPr>
            <p:spPr>
              <a:xfrm>
                <a:off x="6464079" y="4945778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D1</a:t>
                </a:r>
                <a:endParaRPr lang="en-US" baseline="-25000" dirty="0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53ECCEFF-15CB-794B-B8F4-DF0A1B64D8E1}"/>
                  </a:ext>
                </a:extLst>
              </p:cNvPr>
              <p:cNvSpPr txBox="1"/>
              <p:nvPr/>
            </p:nvSpPr>
            <p:spPr>
              <a:xfrm>
                <a:off x="6432490" y="5536463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D0</a:t>
                </a:r>
                <a:endParaRPr lang="en-US" baseline="-25000" dirty="0"/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4415EAE-DA0E-ED41-8ED0-C903A6DD0487}"/>
                  </a:ext>
                </a:extLst>
              </p:cNvPr>
              <p:cNvSpPr txBox="1"/>
              <p:nvPr/>
            </p:nvSpPr>
            <p:spPr>
              <a:xfrm>
                <a:off x="7498187" y="4530280"/>
                <a:ext cx="452368" cy="6001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100" dirty="0"/>
                  <a:t>Data</a:t>
                </a:r>
              </a:p>
              <a:p>
                <a:pPr algn="ctr"/>
                <a:r>
                  <a:rPr lang="en-US" sz="1100" dirty="0"/>
                  <a:t>Bus</a:t>
                </a:r>
              </a:p>
              <a:p>
                <a:pPr algn="ctr"/>
                <a:r>
                  <a:rPr lang="en-US" sz="1100" dirty="0"/>
                  <a:t>I/O</a:t>
                </a:r>
              </a:p>
            </p:txBody>
          </p:sp>
        </p:grp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C4037D5B-0FD9-324E-B90C-53427A477679}"/>
                </a:ext>
              </a:extLst>
            </p:cNvPr>
            <p:cNvSpPr txBox="1"/>
            <p:nvPr/>
          </p:nvSpPr>
          <p:spPr>
            <a:xfrm>
              <a:off x="2420570" y="1978947"/>
              <a:ext cx="811441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Clear input</a:t>
              </a:r>
            </a:p>
            <a:p>
              <a:pPr algn="ctr"/>
              <a:r>
                <a:rPr lang="en-US" sz="1100" dirty="0"/>
                <a:t>I/O Lines</a:t>
              </a:r>
            </a:p>
          </p:txBody>
        </p:sp>
      </p:grpSp>
      <p:graphicFrame>
        <p:nvGraphicFramePr>
          <p:cNvPr id="102" name="Table 101">
            <a:extLst>
              <a:ext uri="{FF2B5EF4-FFF2-40B4-BE49-F238E27FC236}">
                <a16:creationId xmlns:a16="http://schemas.microsoft.com/office/drawing/2014/main" id="{00B43AD3-E5A0-904C-A415-802918FED5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0049965"/>
              </p:ext>
            </p:extLst>
          </p:nvPr>
        </p:nvGraphicFramePr>
        <p:xfrm>
          <a:off x="110319" y="102174"/>
          <a:ext cx="5810511" cy="3243264"/>
        </p:xfrm>
        <a:graphic>
          <a:graphicData uri="http://schemas.openxmlformats.org/drawingml/2006/table">
            <a:tbl>
              <a:tblPr/>
              <a:tblGrid>
                <a:gridCol w="1730513">
                  <a:extLst>
                    <a:ext uri="{9D8B030D-6E8A-4147-A177-3AD203B41FA5}">
                      <a16:colId xmlns:a16="http://schemas.microsoft.com/office/drawing/2014/main" val="760947265"/>
                    </a:ext>
                  </a:extLst>
                </a:gridCol>
                <a:gridCol w="4079998">
                  <a:extLst>
                    <a:ext uri="{9D8B030D-6E8A-4147-A177-3AD203B41FA5}">
                      <a16:colId xmlns:a16="http://schemas.microsoft.com/office/drawing/2014/main" val="925352198"/>
                    </a:ext>
                  </a:extLst>
                </a:gridCol>
              </a:tblGrid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 dirty="0">
                          <a:latin typeface="+mn-lt"/>
                        </a:rPr>
                        <a:t>Introduction date: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>
                          <a:latin typeface="+mn-lt"/>
                        </a:rPr>
                        <a:t>1971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308416"/>
                  </a:ext>
                </a:extLst>
              </a:tr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>
                          <a:latin typeface="+mn-lt"/>
                        </a:rPr>
                        <a:t>Type:</a:t>
                      </a:r>
                      <a:endParaRPr lang="en-GB" sz="18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Fully Decoded Static Random Access Memory.</a:t>
                      </a:r>
                      <a:r>
                        <a:rPr lang="en-GB" sz="1800" dirty="0">
                          <a:latin typeface="+mn-lt"/>
                        </a:rPr>
                        <a:t>.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52050"/>
                  </a:ext>
                </a:extLst>
              </a:tr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>
                          <a:latin typeface="+mn-lt"/>
                        </a:rPr>
                        <a:t>Memory:</a:t>
                      </a:r>
                      <a:endParaRPr lang="en-GB" sz="18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256 x 8-bit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54527"/>
                  </a:ext>
                </a:extLst>
              </a:tr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 dirty="0">
                          <a:latin typeface="+mn-lt"/>
                        </a:rPr>
                        <a:t>Technology: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atin typeface="+mn-lt"/>
                        </a:rPr>
                        <a:t>P-channel silicon gate MOS technology (10 microns)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346425"/>
                  </a:ext>
                </a:extLst>
              </a:tr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 dirty="0">
                          <a:latin typeface="+mn-lt"/>
                        </a:rPr>
                        <a:t>Number of transistors: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atin typeface="+mn-lt"/>
                        </a:rPr>
                        <a:t> 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8317589"/>
                  </a:ext>
                </a:extLst>
              </a:tr>
              <a:tr h="774385">
                <a:tc>
                  <a:txBody>
                    <a:bodyPr/>
                    <a:lstStyle/>
                    <a:p>
                      <a:pPr algn="l"/>
                      <a:r>
                        <a:rPr lang="en-GB" sz="1800" b="1" dirty="0">
                          <a:latin typeface="+mn-lt"/>
                        </a:rPr>
                        <a:t>History:</a:t>
                      </a:r>
                      <a:br>
                        <a:rPr lang="en-GB" sz="1800" b="1" dirty="0">
                          <a:latin typeface="+mn-lt"/>
                        </a:rPr>
                      </a:br>
                      <a:r>
                        <a:rPr lang="en-GB" sz="1800" b="1" dirty="0">
                          <a:latin typeface="+mn-lt"/>
                        </a:rPr>
                        <a:t> 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4001 is a 256 x 8-bit ROM designed to be used with other </a:t>
                      </a:r>
                    </a:p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MCS-4/40 devices such as the 4004 CPU.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763909"/>
                  </a:ext>
                </a:extLst>
              </a:tr>
            </a:tbl>
          </a:graphicData>
        </a:graphic>
      </p:graphicFrame>
      <p:grpSp>
        <p:nvGrpSpPr>
          <p:cNvPr id="103" name="Group 102">
            <a:extLst>
              <a:ext uri="{FF2B5EF4-FFF2-40B4-BE49-F238E27FC236}">
                <a16:creationId xmlns:a16="http://schemas.microsoft.com/office/drawing/2014/main" id="{307D5222-3846-DC49-BEDC-356BF1F6A9ED}"/>
              </a:ext>
            </a:extLst>
          </p:cNvPr>
          <p:cNvGrpSpPr/>
          <p:nvPr/>
        </p:nvGrpSpPr>
        <p:grpSpPr>
          <a:xfrm>
            <a:off x="1610385" y="3468428"/>
            <a:ext cx="1361223" cy="3541071"/>
            <a:chOff x="8362051" y="1084130"/>
            <a:chExt cx="1361223" cy="3541071"/>
          </a:xfrm>
        </p:grpSpPr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AC225D8F-EBD2-8F4A-99C0-7AD493741B37}"/>
                </a:ext>
              </a:extLst>
            </p:cNvPr>
            <p:cNvGrpSpPr/>
            <p:nvPr/>
          </p:nvGrpSpPr>
          <p:grpSpPr>
            <a:xfrm>
              <a:off x="8362051" y="1480950"/>
              <a:ext cx="1361223" cy="2695959"/>
              <a:chOff x="8362051" y="1480950"/>
              <a:chExt cx="1361223" cy="2695959"/>
            </a:xfrm>
          </p:grpSpPr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23DF5AA1-BE7F-614D-A6D2-744F3C9417BE}"/>
                  </a:ext>
                </a:extLst>
              </p:cNvPr>
              <p:cNvSpPr/>
              <p:nvPr/>
            </p:nvSpPr>
            <p:spPr>
              <a:xfrm>
                <a:off x="8780318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2B5027FD-93C0-CD46-BEA8-10827BB1161F}"/>
                  </a:ext>
                </a:extLst>
              </p:cNvPr>
              <p:cNvSpPr/>
              <p:nvPr/>
            </p:nvSpPr>
            <p:spPr>
              <a:xfrm>
                <a:off x="8780317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4114E666-79A5-074A-9135-AB2EFB2A3739}"/>
                  </a:ext>
                </a:extLst>
              </p:cNvPr>
              <p:cNvSpPr/>
              <p:nvPr/>
            </p:nvSpPr>
            <p:spPr>
              <a:xfrm>
                <a:off x="9109862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6376AA5-0445-5D47-B91E-17D61726213A}"/>
                  </a:ext>
                </a:extLst>
              </p:cNvPr>
              <p:cNvSpPr/>
              <p:nvPr/>
            </p:nvSpPr>
            <p:spPr>
              <a:xfrm>
                <a:off x="9109861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59B14DFD-2C1A-934B-80B5-D60E4FBF477E}"/>
                  </a:ext>
                </a:extLst>
              </p:cNvPr>
              <p:cNvSpPr txBox="1"/>
              <p:nvPr/>
            </p:nvSpPr>
            <p:spPr>
              <a:xfrm>
                <a:off x="9421588" y="3786454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BA29AB15-BB82-6043-B0AE-EF21368886ED}"/>
                  </a:ext>
                </a:extLst>
              </p:cNvPr>
              <p:cNvSpPr txBox="1"/>
              <p:nvPr/>
            </p:nvSpPr>
            <p:spPr>
              <a:xfrm>
                <a:off x="9421587" y="347683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BD4B1FB4-7EF1-E44B-94E0-BB539B557CD1}"/>
                  </a:ext>
                </a:extLst>
              </p:cNvPr>
              <p:cNvSpPr txBox="1"/>
              <p:nvPr/>
            </p:nvSpPr>
            <p:spPr>
              <a:xfrm>
                <a:off x="8362051" y="380757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16</a:t>
                </a: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715D147F-2D90-9142-BAB1-78BB54EE3D00}"/>
                  </a:ext>
                </a:extLst>
              </p:cNvPr>
              <p:cNvSpPr txBox="1"/>
              <p:nvPr/>
            </p:nvSpPr>
            <p:spPr>
              <a:xfrm>
                <a:off x="8367432" y="3465101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15</a:t>
                </a:r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A4D15609-941E-E94C-93FC-FDE8F6FFDA94}"/>
                  </a:ext>
                </a:extLst>
              </p:cNvPr>
              <p:cNvSpPr/>
              <p:nvPr/>
            </p:nvSpPr>
            <p:spPr>
              <a:xfrm>
                <a:off x="8780318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EFBA4D9B-F4AB-124B-9402-90F2DE26A966}"/>
                  </a:ext>
                </a:extLst>
              </p:cNvPr>
              <p:cNvSpPr/>
              <p:nvPr/>
            </p:nvSpPr>
            <p:spPr>
              <a:xfrm>
                <a:off x="8780317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349C67F1-7CD5-E046-8F92-D2F828BA616A}"/>
                  </a:ext>
                </a:extLst>
              </p:cNvPr>
              <p:cNvSpPr/>
              <p:nvPr/>
            </p:nvSpPr>
            <p:spPr>
              <a:xfrm>
                <a:off x="9109862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BCDE0701-D1BF-9641-BC53-3CD988830BD9}"/>
                  </a:ext>
                </a:extLst>
              </p:cNvPr>
              <p:cNvSpPr/>
              <p:nvPr/>
            </p:nvSpPr>
            <p:spPr>
              <a:xfrm>
                <a:off x="9109861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36D81756-F05E-4244-9261-0FB1E1F1BA91}"/>
                  </a:ext>
                </a:extLst>
              </p:cNvPr>
              <p:cNvSpPr txBox="1"/>
              <p:nvPr/>
            </p:nvSpPr>
            <p:spPr>
              <a:xfrm>
                <a:off x="9421588" y="31232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F163A185-6169-9D4E-B92B-18AB35A2FAD8}"/>
                  </a:ext>
                </a:extLst>
              </p:cNvPr>
              <p:cNvSpPr txBox="1"/>
              <p:nvPr/>
            </p:nvSpPr>
            <p:spPr>
              <a:xfrm>
                <a:off x="9421587" y="2813611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59C71323-B58D-4F40-A60C-F1EF19EA7FA9}"/>
                  </a:ext>
                </a:extLst>
              </p:cNvPr>
              <p:cNvSpPr txBox="1"/>
              <p:nvPr/>
            </p:nvSpPr>
            <p:spPr>
              <a:xfrm>
                <a:off x="8362051" y="3144358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14</a:t>
                </a: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D7D9F95F-5CBD-4544-8DBF-3A9323CA8B85}"/>
                  </a:ext>
                </a:extLst>
              </p:cNvPr>
              <p:cNvSpPr txBox="1"/>
              <p:nvPr/>
            </p:nvSpPr>
            <p:spPr>
              <a:xfrm>
                <a:off x="8367432" y="280188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13</a:t>
                </a:r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5A99C761-9FB9-C749-B054-8CB08BB5A27A}"/>
                  </a:ext>
                </a:extLst>
              </p:cNvPr>
              <p:cNvSpPr/>
              <p:nvPr/>
            </p:nvSpPr>
            <p:spPr>
              <a:xfrm>
                <a:off x="8780318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A40D3327-54C4-B64C-A581-5A8DFE4B614E}"/>
                  </a:ext>
                </a:extLst>
              </p:cNvPr>
              <p:cNvSpPr/>
              <p:nvPr/>
            </p:nvSpPr>
            <p:spPr>
              <a:xfrm>
                <a:off x="8780317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D3BF8702-74A5-E54B-9382-EEBDF025C125}"/>
                  </a:ext>
                </a:extLst>
              </p:cNvPr>
              <p:cNvSpPr/>
              <p:nvPr/>
            </p:nvSpPr>
            <p:spPr>
              <a:xfrm>
                <a:off x="9109862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5C3919F8-656A-A941-B619-8922C53466D4}"/>
                  </a:ext>
                </a:extLst>
              </p:cNvPr>
              <p:cNvSpPr/>
              <p:nvPr/>
            </p:nvSpPr>
            <p:spPr>
              <a:xfrm>
                <a:off x="9109861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AFC110AE-9CB1-AC42-B3BD-C8CFF6A9A230}"/>
                  </a:ext>
                </a:extLst>
              </p:cNvPr>
              <p:cNvSpPr txBox="1"/>
              <p:nvPr/>
            </p:nvSpPr>
            <p:spPr>
              <a:xfrm>
                <a:off x="9421588" y="246552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6ED92F48-3EA4-074E-B6B1-703476C83701}"/>
                  </a:ext>
                </a:extLst>
              </p:cNvPr>
              <p:cNvSpPr txBox="1"/>
              <p:nvPr/>
            </p:nvSpPr>
            <p:spPr>
              <a:xfrm>
                <a:off x="9421587" y="2155898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6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15A6BF4B-4773-2E45-A4D0-30465F8AF425}"/>
                  </a:ext>
                </a:extLst>
              </p:cNvPr>
              <p:cNvSpPr txBox="1"/>
              <p:nvPr/>
            </p:nvSpPr>
            <p:spPr>
              <a:xfrm>
                <a:off x="8362051" y="248664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B6CC2A9-55AC-2246-AA5A-384B2B237E01}"/>
                  </a:ext>
                </a:extLst>
              </p:cNvPr>
              <p:cNvSpPr txBox="1"/>
              <p:nvPr/>
            </p:nvSpPr>
            <p:spPr>
              <a:xfrm>
                <a:off x="8367432" y="2144169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11</a:t>
                </a: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B99C3A55-7BA2-1B48-A5B8-5D21980F352F}"/>
                  </a:ext>
                </a:extLst>
              </p:cNvPr>
              <p:cNvSpPr/>
              <p:nvPr/>
            </p:nvSpPr>
            <p:spPr>
              <a:xfrm>
                <a:off x="8780318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83931A6-7876-934F-BC5D-CAE1169AC6C8}"/>
                  </a:ext>
                </a:extLst>
              </p:cNvPr>
              <p:cNvSpPr/>
              <p:nvPr/>
            </p:nvSpPr>
            <p:spPr>
              <a:xfrm>
                <a:off x="8780317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3DADC044-FD99-1C43-88C0-00FA28B4375E}"/>
                  </a:ext>
                </a:extLst>
              </p:cNvPr>
              <p:cNvSpPr/>
              <p:nvPr/>
            </p:nvSpPr>
            <p:spPr>
              <a:xfrm>
                <a:off x="9109862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1118F629-7E52-6E44-AB5B-463B96899391}"/>
                  </a:ext>
                </a:extLst>
              </p:cNvPr>
              <p:cNvSpPr/>
              <p:nvPr/>
            </p:nvSpPr>
            <p:spPr>
              <a:xfrm>
                <a:off x="9109861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2123D7CA-E796-AD4C-924E-4317A873520E}"/>
                  </a:ext>
                </a:extLst>
              </p:cNvPr>
              <p:cNvSpPr txBox="1"/>
              <p:nvPr/>
            </p:nvSpPr>
            <p:spPr>
              <a:xfrm>
                <a:off x="9421588" y="1802303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89F75387-CCEF-8E4F-B658-072F6467FA88}"/>
                  </a:ext>
                </a:extLst>
              </p:cNvPr>
              <p:cNvSpPr txBox="1"/>
              <p:nvPr/>
            </p:nvSpPr>
            <p:spPr>
              <a:xfrm>
                <a:off x="9421587" y="149267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AED022D4-4EDD-1D4B-933A-5F0D1A47756C}"/>
                  </a:ext>
                </a:extLst>
              </p:cNvPr>
              <p:cNvSpPr txBox="1"/>
              <p:nvPr/>
            </p:nvSpPr>
            <p:spPr>
              <a:xfrm>
                <a:off x="8362051" y="1823426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75F47707-E93A-DA4A-84FE-D2C37212E9FA}"/>
                  </a:ext>
                </a:extLst>
              </p:cNvPr>
              <p:cNvSpPr txBox="1"/>
              <p:nvPr/>
            </p:nvSpPr>
            <p:spPr>
              <a:xfrm>
                <a:off x="8367432" y="1480950"/>
                <a:ext cx="3545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 9</a:t>
                </a:r>
              </a:p>
            </p:txBody>
          </p:sp>
        </p:grp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C8C91D43-9DD8-E44A-8FF6-62973B62E800}"/>
                </a:ext>
              </a:extLst>
            </p:cNvPr>
            <p:cNvSpPr txBox="1"/>
            <p:nvPr/>
          </p:nvSpPr>
          <p:spPr>
            <a:xfrm>
              <a:off x="8780318" y="1084130"/>
              <a:ext cx="6412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PINS</a:t>
              </a: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12A2E4F2-20D3-D442-AAD8-921AC9045449}"/>
                </a:ext>
              </a:extLst>
            </p:cNvPr>
            <p:cNvSpPr/>
            <p:nvPr/>
          </p:nvSpPr>
          <p:spPr>
            <a:xfrm>
              <a:off x="8936180" y="4046880"/>
              <a:ext cx="378418" cy="3784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1EFBFADC-8159-CB45-B038-6092513212B7}"/>
                </a:ext>
              </a:extLst>
            </p:cNvPr>
            <p:cNvSpPr/>
            <p:nvPr/>
          </p:nvSpPr>
          <p:spPr>
            <a:xfrm>
              <a:off x="8775149" y="4147477"/>
              <a:ext cx="695324" cy="311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F05AC361-03CC-D148-ABBF-5ECFAAD6C9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2861" y="3474969"/>
              <a:ext cx="0" cy="11502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77E5EF63-C3F5-534F-BAC7-816C05866C0D}"/>
              </a:ext>
            </a:extLst>
          </p:cNvPr>
          <p:cNvGrpSpPr/>
          <p:nvPr/>
        </p:nvGrpSpPr>
        <p:grpSpPr>
          <a:xfrm>
            <a:off x="3320244" y="6267507"/>
            <a:ext cx="4375833" cy="3971894"/>
            <a:chOff x="3083218" y="4024747"/>
            <a:chExt cx="4375833" cy="3971894"/>
          </a:xfrm>
        </p:grpSpPr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7C8D586C-79AB-E048-B968-7E187B6AB2C0}"/>
                </a:ext>
              </a:extLst>
            </p:cNvPr>
            <p:cNvSpPr/>
            <p:nvPr/>
          </p:nvSpPr>
          <p:spPr>
            <a:xfrm>
              <a:off x="3083218" y="4033551"/>
              <a:ext cx="4375833" cy="395020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816B98B8-B2C6-914D-8FB4-B677A8EE9B56}"/>
                </a:ext>
              </a:extLst>
            </p:cNvPr>
            <p:cNvGrpSpPr/>
            <p:nvPr/>
          </p:nvGrpSpPr>
          <p:grpSpPr>
            <a:xfrm>
              <a:off x="3185830" y="4024747"/>
              <a:ext cx="4242635" cy="3971894"/>
              <a:chOff x="2098620" y="2358811"/>
              <a:chExt cx="4242635" cy="3971894"/>
            </a:xfrm>
          </p:grpSpPr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065971C1-AA54-6348-B8A0-8822B0EB58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 rot="60000">
                <a:off x="2098620" y="2358811"/>
                <a:ext cx="4209121" cy="3877336"/>
              </a:xfrm>
              <a:prstGeom prst="rect">
                <a:avLst/>
              </a:prstGeom>
            </p:spPr>
          </p:pic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36F9BE36-D9EC-8844-84FB-76DFDCE7C41B}"/>
                  </a:ext>
                </a:extLst>
              </p:cNvPr>
              <p:cNvSpPr/>
              <p:nvPr/>
            </p:nvSpPr>
            <p:spPr>
              <a:xfrm>
                <a:off x="4489466" y="5859267"/>
                <a:ext cx="1851789" cy="47143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250387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2" name="Group 401">
            <a:extLst>
              <a:ext uri="{FF2B5EF4-FFF2-40B4-BE49-F238E27FC236}">
                <a16:creationId xmlns:a16="http://schemas.microsoft.com/office/drawing/2014/main" id="{0D5818C7-EF72-1143-BB01-B4953EDE765B}"/>
              </a:ext>
            </a:extLst>
          </p:cNvPr>
          <p:cNvGrpSpPr/>
          <p:nvPr/>
        </p:nvGrpSpPr>
        <p:grpSpPr>
          <a:xfrm>
            <a:off x="79445" y="71331"/>
            <a:ext cx="10727235" cy="7385067"/>
            <a:chOff x="79445" y="71331"/>
            <a:chExt cx="10727235" cy="7385067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B8C185-AE58-CB4C-9AE2-74C3D86FB6B5}"/>
                </a:ext>
              </a:extLst>
            </p:cNvPr>
            <p:cNvSpPr/>
            <p:nvPr/>
          </p:nvSpPr>
          <p:spPr>
            <a:xfrm>
              <a:off x="3712276" y="108282"/>
              <a:ext cx="1792705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TIMING</a:t>
              </a:r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AE38D46C-02D7-BB48-B225-73E146458224}"/>
                </a:ext>
              </a:extLst>
            </p:cNvPr>
            <p:cNvSpPr/>
            <p:nvPr/>
          </p:nvSpPr>
          <p:spPr>
            <a:xfrm>
              <a:off x="5471797" y="1273780"/>
              <a:ext cx="1792705" cy="161997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ADDRESS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REGISTER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AND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DECODER</a:t>
              </a:r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78467330-0CD6-F846-BB59-A5A3A233AFD2}"/>
                </a:ext>
              </a:extLst>
            </p:cNvPr>
            <p:cNvSpPr/>
            <p:nvPr/>
          </p:nvSpPr>
          <p:spPr>
            <a:xfrm>
              <a:off x="9013975" y="1273264"/>
              <a:ext cx="1792705" cy="161997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ROM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ARRAY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16 X 16 X 8</a:t>
              </a:r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975E3C5B-AD98-F348-9638-1A96748B4367}"/>
                </a:ext>
              </a:extLst>
            </p:cNvPr>
            <p:cNvSpPr/>
            <p:nvPr/>
          </p:nvSpPr>
          <p:spPr>
            <a:xfrm>
              <a:off x="1929619" y="1273780"/>
              <a:ext cx="1792705" cy="161997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1296000"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   DATA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 BUS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I/O</a:t>
              </a:r>
            </a:p>
            <a:p>
              <a:pPr algn="ctr"/>
              <a:r>
                <a:rPr lang="en-US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       BUFFER</a:t>
              </a:r>
              <a:endPara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2079D6BB-3B62-6F43-B952-A14C273F56EC}"/>
                </a:ext>
              </a:extLst>
            </p:cNvPr>
            <p:cNvSpPr/>
            <p:nvPr/>
          </p:nvSpPr>
          <p:spPr>
            <a:xfrm>
              <a:off x="9008942" y="3199557"/>
              <a:ext cx="1792705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MUX</a:t>
              </a: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DA9EE58A-CEF9-8C43-8D9D-BF92B9072A37}"/>
                </a:ext>
              </a:extLst>
            </p:cNvPr>
            <p:cNvSpPr/>
            <p:nvPr/>
          </p:nvSpPr>
          <p:spPr>
            <a:xfrm>
              <a:off x="5545923" y="4531108"/>
              <a:ext cx="1792705" cy="107029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CONTROL</a:t>
              </a:r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B7942D15-A46E-A648-BA3F-39173814A215}"/>
                </a:ext>
              </a:extLst>
            </p:cNvPr>
            <p:cNvSpPr/>
            <p:nvPr/>
          </p:nvSpPr>
          <p:spPr>
            <a:xfrm>
              <a:off x="3270071" y="4403131"/>
              <a:ext cx="1243262" cy="107029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INPUT PORT</a:t>
              </a: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8D2250D5-6971-3446-B7AF-8A1864468C44}"/>
                </a:ext>
              </a:extLst>
            </p:cNvPr>
            <p:cNvSpPr/>
            <p:nvPr/>
          </p:nvSpPr>
          <p:spPr>
            <a:xfrm>
              <a:off x="3270071" y="5573447"/>
              <a:ext cx="1243262" cy="107029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OUTPUT PORT</a:t>
              </a:r>
            </a:p>
          </p:txBody>
        </p: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EEAFD6E6-0542-C948-B2D3-F04E10FB1A0A}"/>
                </a:ext>
              </a:extLst>
            </p:cNvPr>
            <p:cNvCxnSpPr>
              <a:cxnSpLocks/>
              <a:stCxn id="63" idx="6"/>
              <a:endCxn id="39" idx="1"/>
            </p:cNvCxnSpPr>
            <p:nvPr/>
          </p:nvCxnSpPr>
          <p:spPr>
            <a:xfrm flipV="1">
              <a:off x="927826" y="378993"/>
              <a:ext cx="2784450" cy="991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62F0A81D-8465-3B49-8932-A3F7452B6CF6}"/>
                </a:ext>
              </a:extLst>
            </p:cNvPr>
            <p:cNvSpPr/>
            <p:nvPr/>
          </p:nvSpPr>
          <p:spPr>
            <a:xfrm>
              <a:off x="747353" y="299880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3" name="Straight Arrow Connector 152">
              <a:extLst>
                <a:ext uri="{FF2B5EF4-FFF2-40B4-BE49-F238E27FC236}">
                  <a16:creationId xmlns:a16="http://schemas.microsoft.com/office/drawing/2014/main" id="{F4396462-9FC3-5848-9964-A10206AB8063}"/>
                </a:ext>
              </a:extLst>
            </p:cNvPr>
            <p:cNvCxnSpPr>
              <a:cxnSpLocks/>
              <a:stCxn id="39" idx="2"/>
            </p:cNvCxnSpPr>
            <p:nvPr/>
          </p:nvCxnSpPr>
          <p:spPr>
            <a:xfrm flipH="1">
              <a:off x="4608628" y="649703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Arrow Connector 153">
              <a:extLst>
                <a:ext uri="{FF2B5EF4-FFF2-40B4-BE49-F238E27FC236}">
                  <a16:creationId xmlns:a16="http://schemas.microsoft.com/office/drawing/2014/main" id="{13E21003-8C7C-5647-8A0F-39F069400A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73523" y="649703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>
              <a:extLst>
                <a:ext uri="{FF2B5EF4-FFF2-40B4-BE49-F238E27FC236}">
                  <a16:creationId xmlns:a16="http://schemas.microsoft.com/office/drawing/2014/main" id="{8FA20671-9E68-194D-B289-CAD38C521A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38417" y="649702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155">
              <a:extLst>
                <a:ext uri="{FF2B5EF4-FFF2-40B4-BE49-F238E27FC236}">
                  <a16:creationId xmlns:a16="http://schemas.microsoft.com/office/drawing/2014/main" id="{8B2FE3DE-9E4F-C146-B2BC-FF06BFA15C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52938" y="649703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Arrow Connector 156">
              <a:extLst>
                <a:ext uri="{FF2B5EF4-FFF2-40B4-BE49-F238E27FC236}">
                  <a16:creationId xmlns:a16="http://schemas.microsoft.com/office/drawing/2014/main" id="{2E0D7E15-0977-E74E-A165-D05523C7A7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17832" y="649702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Arrow Connector 157">
              <a:extLst>
                <a:ext uri="{FF2B5EF4-FFF2-40B4-BE49-F238E27FC236}">
                  <a16:creationId xmlns:a16="http://schemas.microsoft.com/office/drawing/2014/main" id="{C9BBD98D-1280-BB40-92BB-402CAB99DB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04981" y="229807"/>
              <a:ext cx="144545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137C56DA-8B9E-B74C-933A-04C79D1EF991}"/>
                </a:ext>
              </a:extLst>
            </p:cNvPr>
            <p:cNvSpPr/>
            <p:nvPr/>
          </p:nvSpPr>
          <p:spPr>
            <a:xfrm>
              <a:off x="6950437" y="140782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0" name="Straight Arrow Connector 159">
              <a:extLst>
                <a:ext uri="{FF2B5EF4-FFF2-40B4-BE49-F238E27FC236}">
                  <a16:creationId xmlns:a16="http://schemas.microsoft.com/office/drawing/2014/main" id="{E9712746-9ADD-8349-B9BA-D61CA74985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04981" y="545126"/>
              <a:ext cx="144545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5E4BCA31-0778-904E-A3D3-99BB255BB04F}"/>
                </a:ext>
              </a:extLst>
            </p:cNvPr>
            <p:cNvSpPr/>
            <p:nvPr/>
          </p:nvSpPr>
          <p:spPr>
            <a:xfrm>
              <a:off x="6950437" y="456101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2" name="Straight Arrow Connector 161">
              <a:extLst>
                <a:ext uri="{FF2B5EF4-FFF2-40B4-BE49-F238E27FC236}">
                  <a16:creationId xmlns:a16="http://schemas.microsoft.com/office/drawing/2014/main" id="{3C4F4EB2-2744-6648-8787-15EBE1E602B9}"/>
                </a:ext>
              </a:extLst>
            </p:cNvPr>
            <p:cNvCxnSpPr>
              <a:cxnSpLocks/>
              <a:stCxn id="163" idx="4"/>
            </p:cNvCxnSpPr>
            <p:nvPr/>
          </p:nvCxnSpPr>
          <p:spPr>
            <a:xfrm flipH="1">
              <a:off x="6068206" y="626865"/>
              <a:ext cx="1" cy="51613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7D52CAC1-4D1B-8A49-99F2-F997DF2F5C76}"/>
                </a:ext>
              </a:extLst>
            </p:cNvPr>
            <p:cNvSpPr/>
            <p:nvPr/>
          </p:nvSpPr>
          <p:spPr>
            <a:xfrm>
              <a:off x="5977970" y="448815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6" name="Straight Arrow Connector 165">
              <a:extLst>
                <a:ext uri="{FF2B5EF4-FFF2-40B4-BE49-F238E27FC236}">
                  <a16:creationId xmlns:a16="http://schemas.microsoft.com/office/drawing/2014/main" id="{E3C744CE-93C0-5940-B043-AD4D23BB80B7}"/>
                </a:ext>
              </a:extLst>
            </p:cNvPr>
            <p:cNvCxnSpPr>
              <a:cxnSpLocks/>
              <a:stCxn id="167" idx="4"/>
            </p:cNvCxnSpPr>
            <p:nvPr/>
          </p:nvCxnSpPr>
          <p:spPr>
            <a:xfrm flipH="1">
              <a:off x="6509321" y="318832"/>
              <a:ext cx="1" cy="82416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0B536675-01E2-0745-9CEE-2A6FCFC96223}"/>
                </a:ext>
              </a:extLst>
            </p:cNvPr>
            <p:cNvSpPr/>
            <p:nvPr/>
          </p:nvSpPr>
          <p:spPr>
            <a:xfrm>
              <a:off x="6419085" y="140782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A14668BF-4E4A-034B-9F1F-5EFD6E071407}"/>
                </a:ext>
              </a:extLst>
            </p:cNvPr>
            <p:cNvSpPr txBox="1"/>
            <p:nvPr/>
          </p:nvSpPr>
          <p:spPr>
            <a:xfrm>
              <a:off x="79445" y="180359"/>
              <a:ext cx="6729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SYNC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1EB5206E-E52B-3243-85C3-3F7023F0E3A3}"/>
                </a:ext>
              </a:extLst>
            </p:cNvPr>
            <p:cNvSpPr txBox="1"/>
            <p:nvPr/>
          </p:nvSpPr>
          <p:spPr>
            <a:xfrm>
              <a:off x="7105231" y="71331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⏀</a:t>
              </a:r>
              <a:r>
                <a:rPr lang="en-US" b="1" baseline="-25000" dirty="0"/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FECE888B-E5B2-E44B-B889-CB5A616C2076}"/>
                </a:ext>
              </a:extLst>
            </p:cNvPr>
            <p:cNvSpPr txBox="1"/>
            <p:nvPr/>
          </p:nvSpPr>
          <p:spPr>
            <a:xfrm>
              <a:off x="7105231" y="378992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⏀</a:t>
              </a:r>
              <a:r>
                <a:rPr lang="en-US" b="1" baseline="-25000" dirty="0"/>
                <a:t>2</a:t>
              </a:r>
            </a:p>
          </p:txBody>
        </p:sp>
        <p:cxnSp>
          <p:nvCxnSpPr>
            <p:cNvPr id="169" name="Straight Arrow Connector 168">
              <a:extLst>
                <a:ext uri="{FF2B5EF4-FFF2-40B4-BE49-F238E27FC236}">
                  <a16:creationId xmlns:a16="http://schemas.microsoft.com/office/drawing/2014/main" id="{45479CB7-651F-F145-9F22-26D7B7A26835}"/>
                </a:ext>
              </a:extLst>
            </p:cNvPr>
            <p:cNvCxnSpPr>
              <a:cxnSpLocks/>
              <a:stCxn id="170" idx="6"/>
            </p:cNvCxnSpPr>
            <p:nvPr/>
          </p:nvCxnSpPr>
          <p:spPr>
            <a:xfrm>
              <a:off x="919249" y="1660660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C2805DA6-6B5A-F141-B5E4-F2F0C883CD74}"/>
                </a:ext>
              </a:extLst>
            </p:cNvPr>
            <p:cNvSpPr/>
            <p:nvPr/>
          </p:nvSpPr>
          <p:spPr>
            <a:xfrm>
              <a:off x="738776" y="1571635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1" name="Straight Arrow Connector 170">
              <a:extLst>
                <a:ext uri="{FF2B5EF4-FFF2-40B4-BE49-F238E27FC236}">
                  <a16:creationId xmlns:a16="http://schemas.microsoft.com/office/drawing/2014/main" id="{A287DBF9-FEAF-5E4D-80BE-013BBF89EF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4522" y="1660660"/>
              <a:ext cx="51376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Arrow Connector 171">
              <a:extLst>
                <a:ext uri="{FF2B5EF4-FFF2-40B4-BE49-F238E27FC236}">
                  <a16:creationId xmlns:a16="http://schemas.microsoft.com/office/drawing/2014/main" id="{6441EB4A-73B6-864D-B5D4-013F9D9B173A}"/>
                </a:ext>
              </a:extLst>
            </p:cNvPr>
            <p:cNvCxnSpPr>
              <a:cxnSpLocks/>
              <a:stCxn id="173" idx="6"/>
            </p:cNvCxnSpPr>
            <p:nvPr/>
          </p:nvCxnSpPr>
          <p:spPr>
            <a:xfrm>
              <a:off x="919249" y="1940254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090B7960-432F-3B44-A5D0-AAD0155BB7BE}"/>
                </a:ext>
              </a:extLst>
            </p:cNvPr>
            <p:cNvSpPr/>
            <p:nvPr/>
          </p:nvSpPr>
          <p:spPr>
            <a:xfrm>
              <a:off x="738776" y="1851229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4" name="Straight Arrow Connector 173">
              <a:extLst>
                <a:ext uri="{FF2B5EF4-FFF2-40B4-BE49-F238E27FC236}">
                  <a16:creationId xmlns:a16="http://schemas.microsoft.com/office/drawing/2014/main" id="{EAD55721-4B48-6D42-80DB-B85BAB6EAF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4522" y="1940254"/>
              <a:ext cx="51376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Arrow Connector 174">
              <a:extLst>
                <a:ext uri="{FF2B5EF4-FFF2-40B4-BE49-F238E27FC236}">
                  <a16:creationId xmlns:a16="http://schemas.microsoft.com/office/drawing/2014/main" id="{0E95B3B6-6410-464C-8C58-92B9FAC48C68}"/>
                </a:ext>
              </a:extLst>
            </p:cNvPr>
            <p:cNvCxnSpPr>
              <a:cxnSpLocks/>
              <a:stCxn id="176" idx="6"/>
            </p:cNvCxnSpPr>
            <p:nvPr/>
          </p:nvCxnSpPr>
          <p:spPr>
            <a:xfrm>
              <a:off x="927827" y="2239654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CA97FC53-C1CA-1C48-A260-1E59F6D0BDA2}"/>
                </a:ext>
              </a:extLst>
            </p:cNvPr>
            <p:cNvSpPr/>
            <p:nvPr/>
          </p:nvSpPr>
          <p:spPr>
            <a:xfrm>
              <a:off x="747354" y="2150629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7" name="Straight Arrow Connector 176">
              <a:extLst>
                <a:ext uri="{FF2B5EF4-FFF2-40B4-BE49-F238E27FC236}">
                  <a16:creationId xmlns:a16="http://schemas.microsoft.com/office/drawing/2014/main" id="{A87F6B87-EAD7-214D-9992-4F5D147089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3100" y="2239654"/>
              <a:ext cx="51376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Arrow Connector 177">
              <a:extLst>
                <a:ext uri="{FF2B5EF4-FFF2-40B4-BE49-F238E27FC236}">
                  <a16:creationId xmlns:a16="http://schemas.microsoft.com/office/drawing/2014/main" id="{114EC8D5-8F4D-4942-B7A6-7B22E295CF98}"/>
                </a:ext>
              </a:extLst>
            </p:cNvPr>
            <p:cNvCxnSpPr>
              <a:cxnSpLocks/>
              <a:stCxn id="179" idx="6"/>
            </p:cNvCxnSpPr>
            <p:nvPr/>
          </p:nvCxnSpPr>
          <p:spPr>
            <a:xfrm>
              <a:off x="927827" y="2527506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B7F7E780-AB97-5E42-BC60-7A3CEE251F08}"/>
                </a:ext>
              </a:extLst>
            </p:cNvPr>
            <p:cNvSpPr/>
            <p:nvPr/>
          </p:nvSpPr>
          <p:spPr>
            <a:xfrm>
              <a:off x="747354" y="2438481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0" name="Straight Arrow Connector 179">
              <a:extLst>
                <a:ext uri="{FF2B5EF4-FFF2-40B4-BE49-F238E27FC236}">
                  <a16:creationId xmlns:a16="http://schemas.microsoft.com/office/drawing/2014/main" id="{9E6C3D49-CCB4-6747-889F-2F892F2D42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3100" y="2527506"/>
              <a:ext cx="51376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1271F6A3-F306-664B-8D84-247AA5728F52}"/>
                </a:ext>
              </a:extLst>
            </p:cNvPr>
            <p:cNvSpPr txBox="1"/>
            <p:nvPr/>
          </p:nvSpPr>
          <p:spPr>
            <a:xfrm>
              <a:off x="341474" y="1433612"/>
              <a:ext cx="405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0</a:t>
              </a:r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1AC513EF-6E20-BD4B-BBD1-F9C5F0EC023D}"/>
                </a:ext>
              </a:extLst>
            </p:cNvPr>
            <p:cNvSpPr txBox="1"/>
            <p:nvPr/>
          </p:nvSpPr>
          <p:spPr>
            <a:xfrm>
              <a:off x="349542" y="1706951"/>
              <a:ext cx="405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1</a:t>
              </a:r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E131074A-1CE1-1F4A-8CE3-85FE07D0839D}"/>
                </a:ext>
              </a:extLst>
            </p:cNvPr>
            <p:cNvSpPr txBox="1"/>
            <p:nvPr/>
          </p:nvSpPr>
          <p:spPr>
            <a:xfrm>
              <a:off x="351132" y="2029279"/>
              <a:ext cx="405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5581D6D1-ED44-A441-8B8C-501C89447ADC}"/>
                </a:ext>
              </a:extLst>
            </p:cNvPr>
            <p:cNvSpPr txBox="1"/>
            <p:nvPr/>
          </p:nvSpPr>
          <p:spPr>
            <a:xfrm>
              <a:off x="359200" y="2302618"/>
              <a:ext cx="405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3</a:t>
              </a:r>
            </a:p>
          </p:txBody>
        </p:sp>
        <p:cxnSp>
          <p:nvCxnSpPr>
            <p:cNvPr id="187" name="Straight Arrow Connector 186">
              <a:extLst>
                <a:ext uri="{FF2B5EF4-FFF2-40B4-BE49-F238E27FC236}">
                  <a16:creationId xmlns:a16="http://schemas.microsoft.com/office/drawing/2014/main" id="{40F170E0-2A7F-A144-AA07-1A37AAF4E225}"/>
                </a:ext>
              </a:extLst>
            </p:cNvPr>
            <p:cNvCxnSpPr>
              <a:cxnSpLocks/>
              <a:stCxn id="144" idx="3"/>
              <a:endCxn id="142" idx="1"/>
            </p:cNvCxnSpPr>
            <p:nvPr/>
          </p:nvCxnSpPr>
          <p:spPr>
            <a:xfrm>
              <a:off x="3722324" y="2083765"/>
              <a:ext cx="174947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Arrow Connector 187">
              <a:extLst>
                <a:ext uri="{FF2B5EF4-FFF2-40B4-BE49-F238E27FC236}">
                  <a16:creationId xmlns:a16="http://schemas.microsoft.com/office/drawing/2014/main" id="{0503C4E5-5699-6B4A-8414-06A20CE87571}"/>
                </a:ext>
              </a:extLst>
            </p:cNvPr>
            <p:cNvCxnSpPr>
              <a:cxnSpLocks/>
              <a:stCxn id="142" idx="3"/>
              <a:endCxn id="143" idx="1"/>
            </p:cNvCxnSpPr>
            <p:nvPr/>
          </p:nvCxnSpPr>
          <p:spPr>
            <a:xfrm flipV="1">
              <a:off x="7264502" y="2083249"/>
              <a:ext cx="1749473" cy="51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Arrow Connector 188">
              <a:extLst>
                <a:ext uri="{FF2B5EF4-FFF2-40B4-BE49-F238E27FC236}">
                  <a16:creationId xmlns:a16="http://schemas.microsoft.com/office/drawing/2014/main" id="{85BBE678-C352-424E-8649-FE8BA36A5899}"/>
                </a:ext>
              </a:extLst>
            </p:cNvPr>
            <p:cNvCxnSpPr>
              <a:cxnSpLocks/>
              <a:stCxn id="143" idx="2"/>
              <a:endCxn id="147" idx="0"/>
            </p:cNvCxnSpPr>
            <p:nvPr/>
          </p:nvCxnSpPr>
          <p:spPr>
            <a:xfrm flipH="1">
              <a:off x="9905295" y="2893234"/>
              <a:ext cx="5033" cy="30632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Arrow Connector 189">
              <a:extLst>
                <a:ext uri="{FF2B5EF4-FFF2-40B4-BE49-F238E27FC236}">
                  <a16:creationId xmlns:a16="http://schemas.microsoft.com/office/drawing/2014/main" id="{FA18127C-879C-754A-8B4C-3E78386DF130}"/>
                </a:ext>
              </a:extLst>
            </p:cNvPr>
            <p:cNvCxnSpPr>
              <a:cxnSpLocks/>
              <a:endCxn id="147" idx="1"/>
            </p:cNvCxnSpPr>
            <p:nvPr/>
          </p:nvCxnSpPr>
          <p:spPr>
            <a:xfrm>
              <a:off x="6796577" y="2916452"/>
              <a:ext cx="2212365" cy="553816"/>
            </a:xfrm>
            <a:prstGeom prst="bentConnector3">
              <a:avLst>
                <a:gd name="adj1" fmla="val 882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Arrow Connector 189">
              <a:extLst>
                <a:ext uri="{FF2B5EF4-FFF2-40B4-BE49-F238E27FC236}">
                  <a16:creationId xmlns:a16="http://schemas.microsoft.com/office/drawing/2014/main" id="{9CACF574-5163-2948-8C85-5CA784BBB6FA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241098" y="2900643"/>
              <a:ext cx="7664197" cy="1059251"/>
            </a:xfrm>
            <a:prstGeom prst="bentConnector3">
              <a:avLst>
                <a:gd name="adj1" fmla="val 100018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Arrow Connector 189">
              <a:extLst>
                <a:ext uri="{FF2B5EF4-FFF2-40B4-BE49-F238E27FC236}">
                  <a16:creationId xmlns:a16="http://schemas.microsoft.com/office/drawing/2014/main" id="{9D736505-2EAB-B741-9AFF-B330C076024E}"/>
                </a:ext>
              </a:extLst>
            </p:cNvPr>
            <p:cNvCxnSpPr>
              <a:cxnSpLocks/>
              <a:stCxn id="147" idx="2"/>
            </p:cNvCxnSpPr>
            <p:nvPr/>
          </p:nvCxnSpPr>
          <p:spPr>
            <a:xfrm rot="5400000">
              <a:off x="8580208" y="2638529"/>
              <a:ext cx="222638" cy="2427536"/>
            </a:xfrm>
            <a:prstGeom prst="bent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>
              <a:extLst>
                <a:ext uri="{FF2B5EF4-FFF2-40B4-BE49-F238E27FC236}">
                  <a16:creationId xmlns:a16="http://schemas.microsoft.com/office/drawing/2014/main" id="{540DC7F5-2D06-0448-8B50-4ABE79A3D00F}"/>
                </a:ext>
              </a:extLst>
            </p:cNvPr>
            <p:cNvCxnSpPr>
              <a:cxnSpLocks/>
            </p:cNvCxnSpPr>
            <p:nvPr/>
          </p:nvCxnSpPr>
          <p:spPr>
            <a:xfrm>
              <a:off x="5966451" y="2893234"/>
              <a:ext cx="0" cy="168076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Arrow Connector 189">
              <a:extLst>
                <a:ext uri="{FF2B5EF4-FFF2-40B4-BE49-F238E27FC236}">
                  <a16:creationId xmlns:a16="http://schemas.microsoft.com/office/drawing/2014/main" id="{CDB11086-A578-8A4B-809B-AE524273BABD}"/>
                </a:ext>
              </a:extLst>
            </p:cNvPr>
            <p:cNvCxnSpPr>
              <a:cxnSpLocks/>
              <a:stCxn id="148" idx="0"/>
            </p:cNvCxnSpPr>
            <p:nvPr/>
          </p:nvCxnSpPr>
          <p:spPr>
            <a:xfrm rot="16200000" flipV="1">
              <a:off x="4472885" y="2561717"/>
              <a:ext cx="809213" cy="3129570"/>
            </a:xfrm>
            <a:prstGeom prst="bentConnector2">
              <a:avLst/>
            </a:prstGeom>
            <a:ln w="381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Arrow Connector 234">
              <a:extLst>
                <a:ext uri="{FF2B5EF4-FFF2-40B4-BE49-F238E27FC236}">
                  <a16:creationId xmlns:a16="http://schemas.microsoft.com/office/drawing/2014/main" id="{636CF45A-418D-B240-B235-28939A9997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46121" y="3085321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Arrow Connector 235">
              <a:extLst>
                <a:ext uri="{FF2B5EF4-FFF2-40B4-BE49-F238E27FC236}">
                  <a16:creationId xmlns:a16="http://schemas.microsoft.com/office/drawing/2014/main" id="{B95A1963-3F0C-D34F-9DBA-577834E9439B}"/>
                </a:ext>
              </a:extLst>
            </p:cNvPr>
            <p:cNvCxnSpPr>
              <a:cxnSpLocks/>
            </p:cNvCxnSpPr>
            <p:nvPr/>
          </p:nvCxnSpPr>
          <p:spPr>
            <a:xfrm>
              <a:off x="7572025" y="3963616"/>
              <a:ext cx="56603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Arrow Connector 237">
              <a:extLst>
                <a:ext uri="{FF2B5EF4-FFF2-40B4-BE49-F238E27FC236}">
                  <a16:creationId xmlns:a16="http://schemas.microsoft.com/office/drawing/2014/main" id="{546BC9E5-8059-1240-9FC4-E46F784F16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12705" y="2893234"/>
              <a:ext cx="0" cy="82636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Arrow Connector 240">
              <a:extLst>
                <a:ext uri="{FF2B5EF4-FFF2-40B4-BE49-F238E27FC236}">
                  <a16:creationId xmlns:a16="http://schemas.microsoft.com/office/drawing/2014/main" id="{FBE4FE63-1612-B844-A261-93AF7406E52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7828" y="3363682"/>
              <a:ext cx="503862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4" name="Oval 243">
              <a:extLst>
                <a:ext uri="{FF2B5EF4-FFF2-40B4-BE49-F238E27FC236}">
                  <a16:creationId xmlns:a16="http://schemas.microsoft.com/office/drawing/2014/main" id="{80D9585D-0246-B248-AC6F-AF827377875C}"/>
                </a:ext>
              </a:extLst>
            </p:cNvPr>
            <p:cNvSpPr/>
            <p:nvPr/>
          </p:nvSpPr>
          <p:spPr>
            <a:xfrm>
              <a:off x="736469" y="3264715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TextBox 244">
              <a:extLst>
                <a:ext uri="{FF2B5EF4-FFF2-40B4-BE49-F238E27FC236}">
                  <a16:creationId xmlns:a16="http://schemas.microsoft.com/office/drawing/2014/main" id="{A2EC2D1D-B675-E741-AFC1-7A35B9FE4FD9}"/>
                </a:ext>
              </a:extLst>
            </p:cNvPr>
            <p:cNvSpPr txBox="1"/>
            <p:nvPr/>
          </p:nvSpPr>
          <p:spPr>
            <a:xfrm>
              <a:off x="291780" y="3158188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CM</a:t>
              </a:r>
            </a:p>
          </p:txBody>
        </p:sp>
        <p:cxnSp>
          <p:nvCxnSpPr>
            <p:cNvPr id="246" name="Straight Arrow Connector 245">
              <a:extLst>
                <a:ext uri="{FF2B5EF4-FFF2-40B4-BE49-F238E27FC236}">
                  <a16:creationId xmlns:a16="http://schemas.microsoft.com/office/drawing/2014/main" id="{90A910CF-A482-0F45-9D3A-FA07DD88739F}"/>
                </a:ext>
              </a:extLst>
            </p:cNvPr>
            <p:cNvCxnSpPr>
              <a:cxnSpLocks/>
              <a:stCxn id="247" idx="6"/>
            </p:cNvCxnSpPr>
            <p:nvPr/>
          </p:nvCxnSpPr>
          <p:spPr>
            <a:xfrm>
              <a:off x="927958" y="4491160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7" name="Oval 246">
              <a:extLst>
                <a:ext uri="{FF2B5EF4-FFF2-40B4-BE49-F238E27FC236}">
                  <a16:creationId xmlns:a16="http://schemas.microsoft.com/office/drawing/2014/main" id="{E03444C7-DC7E-2441-B01B-9BD3047F6FD6}"/>
                </a:ext>
              </a:extLst>
            </p:cNvPr>
            <p:cNvSpPr/>
            <p:nvPr/>
          </p:nvSpPr>
          <p:spPr>
            <a:xfrm>
              <a:off x="747485" y="4402135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8" name="Straight Arrow Connector 247">
              <a:extLst>
                <a:ext uri="{FF2B5EF4-FFF2-40B4-BE49-F238E27FC236}">
                  <a16:creationId xmlns:a16="http://schemas.microsoft.com/office/drawing/2014/main" id="{85DF3F86-61A8-1E41-8C38-A073708BEF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4523" y="4491160"/>
              <a:ext cx="18655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Arrow Connector 248">
              <a:extLst>
                <a:ext uri="{FF2B5EF4-FFF2-40B4-BE49-F238E27FC236}">
                  <a16:creationId xmlns:a16="http://schemas.microsoft.com/office/drawing/2014/main" id="{2BA3290D-C6FB-E74A-AF63-221DE27B08D3}"/>
                </a:ext>
              </a:extLst>
            </p:cNvPr>
            <p:cNvCxnSpPr>
              <a:cxnSpLocks/>
              <a:stCxn id="250" idx="6"/>
            </p:cNvCxnSpPr>
            <p:nvPr/>
          </p:nvCxnSpPr>
          <p:spPr>
            <a:xfrm>
              <a:off x="927958" y="4770754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Oval 249">
              <a:extLst>
                <a:ext uri="{FF2B5EF4-FFF2-40B4-BE49-F238E27FC236}">
                  <a16:creationId xmlns:a16="http://schemas.microsoft.com/office/drawing/2014/main" id="{EBE98AB1-297D-B347-A9A1-BE091134D96D}"/>
                </a:ext>
              </a:extLst>
            </p:cNvPr>
            <p:cNvSpPr/>
            <p:nvPr/>
          </p:nvSpPr>
          <p:spPr>
            <a:xfrm>
              <a:off x="747485" y="4681729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1" name="Straight Arrow Connector 250">
              <a:extLst>
                <a:ext uri="{FF2B5EF4-FFF2-40B4-BE49-F238E27FC236}">
                  <a16:creationId xmlns:a16="http://schemas.microsoft.com/office/drawing/2014/main" id="{16FAAF02-847F-EA45-8E35-4E8FA63465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4523" y="4770754"/>
              <a:ext cx="18655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Arrow Connector 251">
              <a:extLst>
                <a:ext uri="{FF2B5EF4-FFF2-40B4-BE49-F238E27FC236}">
                  <a16:creationId xmlns:a16="http://schemas.microsoft.com/office/drawing/2014/main" id="{374A31F1-D050-2441-AD4F-3AE4D8AE8EFA}"/>
                </a:ext>
              </a:extLst>
            </p:cNvPr>
            <p:cNvCxnSpPr>
              <a:cxnSpLocks/>
              <a:stCxn id="253" idx="6"/>
            </p:cNvCxnSpPr>
            <p:nvPr/>
          </p:nvCxnSpPr>
          <p:spPr>
            <a:xfrm>
              <a:off x="936536" y="5070154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3" name="Oval 252">
              <a:extLst>
                <a:ext uri="{FF2B5EF4-FFF2-40B4-BE49-F238E27FC236}">
                  <a16:creationId xmlns:a16="http://schemas.microsoft.com/office/drawing/2014/main" id="{81E21632-790F-AA48-9839-1718D7BEFF2E}"/>
                </a:ext>
              </a:extLst>
            </p:cNvPr>
            <p:cNvSpPr/>
            <p:nvPr/>
          </p:nvSpPr>
          <p:spPr>
            <a:xfrm>
              <a:off x="756063" y="4981129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4" name="Straight Arrow Connector 253">
              <a:extLst>
                <a:ext uri="{FF2B5EF4-FFF2-40B4-BE49-F238E27FC236}">
                  <a16:creationId xmlns:a16="http://schemas.microsoft.com/office/drawing/2014/main" id="{3A54E69C-5C46-1E46-9250-E1A8260F01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3101" y="5070154"/>
              <a:ext cx="185697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Arrow Connector 254">
              <a:extLst>
                <a:ext uri="{FF2B5EF4-FFF2-40B4-BE49-F238E27FC236}">
                  <a16:creationId xmlns:a16="http://schemas.microsoft.com/office/drawing/2014/main" id="{0B8C43FC-5261-2E4C-9DD7-3D71FA42E418}"/>
                </a:ext>
              </a:extLst>
            </p:cNvPr>
            <p:cNvCxnSpPr>
              <a:cxnSpLocks/>
              <a:stCxn id="256" idx="6"/>
            </p:cNvCxnSpPr>
            <p:nvPr/>
          </p:nvCxnSpPr>
          <p:spPr>
            <a:xfrm>
              <a:off x="936536" y="5358006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6" name="Oval 255">
              <a:extLst>
                <a:ext uri="{FF2B5EF4-FFF2-40B4-BE49-F238E27FC236}">
                  <a16:creationId xmlns:a16="http://schemas.microsoft.com/office/drawing/2014/main" id="{B959E7B8-50BD-8040-BC5D-72C3DEADCFBD}"/>
                </a:ext>
              </a:extLst>
            </p:cNvPr>
            <p:cNvSpPr/>
            <p:nvPr/>
          </p:nvSpPr>
          <p:spPr>
            <a:xfrm>
              <a:off x="756063" y="5268981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7" name="Straight Arrow Connector 256">
              <a:extLst>
                <a:ext uri="{FF2B5EF4-FFF2-40B4-BE49-F238E27FC236}">
                  <a16:creationId xmlns:a16="http://schemas.microsoft.com/office/drawing/2014/main" id="{3BF25C91-B7FD-4743-9D9B-7377D425A0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3101" y="5358006"/>
              <a:ext cx="185697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F53E4C88-5895-0449-9817-4923CECCF2FA}"/>
                </a:ext>
              </a:extLst>
            </p:cNvPr>
            <p:cNvSpPr txBox="1"/>
            <p:nvPr/>
          </p:nvSpPr>
          <p:spPr>
            <a:xfrm>
              <a:off x="219552" y="4264112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I/O</a:t>
              </a:r>
              <a:r>
                <a:rPr lang="en-US" baseline="-25000" dirty="0"/>
                <a:t>0</a:t>
              </a:r>
            </a:p>
          </p:txBody>
        </p: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0584E375-9606-9843-B9C6-59ADCE4EE83C}"/>
                </a:ext>
              </a:extLst>
            </p:cNvPr>
            <p:cNvSpPr txBox="1"/>
            <p:nvPr/>
          </p:nvSpPr>
          <p:spPr>
            <a:xfrm>
              <a:off x="227620" y="4537451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I/O</a:t>
              </a:r>
              <a:r>
                <a:rPr lang="en-US" baseline="-25000" dirty="0"/>
                <a:t>1</a:t>
              </a:r>
            </a:p>
          </p:txBody>
        </p:sp>
        <p:sp>
          <p:nvSpPr>
            <p:cNvPr id="260" name="TextBox 259">
              <a:extLst>
                <a:ext uri="{FF2B5EF4-FFF2-40B4-BE49-F238E27FC236}">
                  <a16:creationId xmlns:a16="http://schemas.microsoft.com/office/drawing/2014/main" id="{1D344439-4D71-4D48-9301-91DCBC6157E6}"/>
                </a:ext>
              </a:extLst>
            </p:cNvPr>
            <p:cNvSpPr txBox="1"/>
            <p:nvPr/>
          </p:nvSpPr>
          <p:spPr>
            <a:xfrm>
              <a:off x="229210" y="4859779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I/O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261" name="TextBox 260">
              <a:extLst>
                <a:ext uri="{FF2B5EF4-FFF2-40B4-BE49-F238E27FC236}">
                  <a16:creationId xmlns:a16="http://schemas.microsoft.com/office/drawing/2014/main" id="{479F4D92-BD30-6046-A396-69EB46FFE044}"/>
                </a:ext>
              </a:extLst>
            </p:cNvPr>
            <p:cNvSpPr txBox="1"/>
            <p:nvPr/>
          </p:nvSpPr>
          <p:spPr>
            <a:xfrm>
              <a:off x="237278" y="5133118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I/O</a:t>
              </a:r>
              <a:r>
                <a:rPr lang="en-US" baseline="-25000" dirty="0"/>
                <a:t>3</a:t>
              </a:r>
            </a:p>
          </p:txBody>
        </p:sp>
        <p:cxnSp>
          <p:nvCxnSpPr>
            <p:cNvPr id="279" name="Straight Arrow Connector 278">
              <a:extLst>
                <a:ext uri="{FF2B5EF4-FFF2-40B4-BE49-F238E27FC236}">
                  <a16:creationId xmlns:a16="http://schemas.microsoft.com/office/drawing/2014/main" id="{7CA9CD80-1F48-A748-B9D0-A7C9A4E370CE}"/>
                </a:ext>
              </a:extLst>
            </p:cNvPr>
            <p:cNvCxnSpPr>
              <a:cxnSpLocks/>
              <a:stCxn id="280" idx="4"/>
              <a:endCxn id="151" idx="3"/>
            </p:cNvCxnSpPr>
            <p:nvPr/>
          </p:nvCxnSpPr>
          <p:spPr>
            <a:xfrm rot="5400000">
              <a:off x="3689516" y="4872173"/>
              <a:ext cx="2060238" cy="412604"/>
            </a:xfrm>
            <a:prstGeom prst="bent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33C68D1F-BA87-1A46-8ED3-CDB1011871B3}"/>
                </a:ext>
              </a:extLst>
            </p:cNvPr>
            <p:cNvSpPr/>
            <p:nvPr/>
          </p:nvSpPr>
          <p:spPr>
            <a:xfrm>
              <a:off x="4835700" y="3870306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2" name="Straight Arrow Connector 281">
              <a:extLst>
                <a:ext uri="{FF2B5EF4-FFF2-40B4-BE49-F238E27FC236}">
                  <a16:creationId xmlns:a16="http://schemas.microsoft.com/office/drawing/2014/main" id="{85ED3D56-AC7C-344A-996C-9397A1861086}"/>
                </a:ext>
              </a:extLst>
            </p:cNvPr>
            <p:cNvCxnSpPr>
              <a:cxnSpLocks/>
              <a:stCxn id="150" idx="3"/>
              <a:endCxn id="285" idx="2"/>
            </p:cNvCxnSpPr>
            <p:nvPr/>
          </p:nvCxnSpPr>
          <p:spPr>
            <a:xfrm>
              <a:off x="4513333" y="4938278"/>
              <a:ext cx="322367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D24F811-6972-AD4C-8B05-B91E2578E2BF}"/>
                </a:ext>
              </a:extLst>
            </p:cNvPr>
            <p:cNvSpPr/>
            <p:nvPr/>
          </p:nvSpPr>
          <p:spPr>
            <a:xfrm>
              <a:off x="4835700" y="4849253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8" name="Straight Arrow Connector 278">
              <a:extLst>
                <a:ext uri="{FF2B5EF4-FFF2-40B4-BE49-F238E27FC236}">
                  <a16:creationId xmlns:a16="http://schemas.microsoft.com/office/drawing/2014/main" id="{BF6A472F-2E44-8341-98C7-697E467D7457}"/>
                </a:ext>
              </a:extLst>
            </p:cNvPr>
            <p:cNvCxnSpPr>
              <a:cxnSpLocks/>
              <a:stCxn id="289" idx="4"/>
            </p:cNvCxnSpPr>
            <p:nvPr/>
          </p:nvCxnSpPr>
          <p:spPr>
            <a:xfrm rot="16200000" flipH="1">
              <a:off x="2572515" y="5020806"/>
              <a:ext cx="1166574" cy="282226"/>
            </a:xfrm>
            <a:prstGeom prst="bentConnector3">
              <a:avLst>
                <a:gd name="adj1" fmla="val 99269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BC79FD0C-DFAF-4A45-899E-5C054B9DD524}"/>
                </a:ext>
              </a:extLst>
            </p:cNvPr>
            <p:cNvSpPr/>
            <p:nvPr/>
          </p:nvSpPr>
          <p:spPr>
            <a:xfrm>
              <a:off x="2924452" y="4400582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Arrow Connector 278">
              <a:extLst>
                <a:ext uri="{FF2B5EF4-FFF2-40B4-BE49-F238E27FC236}">
                  <a16:creationId xmlns:a16="http://schemas.microsoft.com/office/drawing/2014/main" id="{40DA2567-B3D3-FB47-AF4C-60F6E0DBFFF3}"/>
                </a:ext>
              </a:extLst>
            </p:cNvPr>
            <p:cNvCxnSpPr>
              <a:cxnSpLocks/>
              <a:stCxn id="300" idx="4"/>
            </p:cNvCxnSpPr>
            <p:nvPr/>
          </p:nvCxnSpPr>
          <p:spPr>
            <a:xfrm rot="16200000" flipH="1">
              <a:off x="2510565" y="5189721"/>
              <a:ext cx="1075995" cy="439755"/>
            </a:xfrm>
            <a:prstGeom prst="bentConnector3">
              <a:avLst>
                <a:gd name="adj1" fmla="val 100180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33E31EAA-75FF-0449-95B4-56EB087FC21A}"/>
                </a:ext>
              </a:extLst>
            </p:cNvPr>
            <p:cNvSpPr/>
            <p:nvPr/>
          </p:nvSpPr>
          <p:spPr>
            <a:xfrm>
              <a:off x="2738448" y="4693552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4" name="Straight Arrow Connector 278">
              <a:extLst>
                <a:ext uri="{FF2B5EF4-FFF2-40B4-BE49-F238E27FC236}">
                  <a16:creationId xmlns:a16="http://schemas.microsoft.com/office/drawing/2014/main" id="{9DAD6FF2-298F-1640-B5EE-04D1FC86D609}"/>
                </a:ext>
              </a:extLst>
            </p:cNvPr>
            <p:cNvCxnSpPr>
              <a:cxnSpLocks/>
              <a:stCxn id="305" idx="4"/>
            </p:cNvCxnSpPr>
            <p:nvPr/>
          </p:nvCxnSpPr>
          <p:spPr>
            <a:xfrm rot="16200000" flipH="1">
              <a:off x="2400558" y="5379113"/>
              <a:ext cx="1089706" cy="646057"/>
            </a:xfrm>
            <a:prstGeom prst="bentConnector3">
              <a:avLst>
                <a:gd name="adj1" fmla="val 99548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Oval 304">
              <a:extLst>
                <a:ext uri="{FF2B5EF4-FFF2-40B4-BE49-F238E27FC236}">
                  <a16:creationId xmlns:a16="http://schemas.microsoft.com/office/drawing/2014/main" id="{7FD2FC69-FA63-CD49-B3FD-7072E30888F0}"/>
                </a:ext>
              </a:extLst>
            </p:cNvPr>
            <p:cNvSpPr/>
            <p:nvPr/>
          </p:nvSpPr>
          <p:spPr>
            <a:xfrm>
              <a:off x="2532146" y="4979239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0" name="Straight Arrow Connector 278">
              <a:extLst>
                <a:ext uri="{FF2B5EF4-FFF2-40B4-BE49-F238E27FC236}">
                  <a16:creationId xmlns:a16="http://schemas.microsoft.com/office/drawing/2014/main" id="{95792D76-6E81-EC46-A8C9-B192F733CBFE}"/>
                </a:ext>
              </a:extLst>
            </p:cNvPr>
            <p:cNvCxnSpPr>
              <a:cxnSpLocks/>
              <a:stCxn id="321" idx="4"/>
            </p:cNvCxnSpPr>
            <p:nvPr/>
          </p:nvCxnSpPr>
          <p:spPr>
            <a:xfrm rot="16200000" flipH="1">
              <a:off x="2317331" y="5583737"/>
              <a:ext cx="1078160" cy="824061"/>
            </a:xfrm>
            <a:prstGeom prst="bentConnector3">
              <a:avLst>
                <a:gd name="adj1" fmla="val 99271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1" name="Oval 320">
              <a:extLst>
                <a:ext uri="{FF2B5EF4-FFF2-40B4-BE49-F238E27FC236}">
                  <a16:creationId xmlns:a16="http://schemas.microsoft.com/office/drawing/2014/main" id="{26AB9264-51B0-8E4C-8EA3-06C2FDD69B8A}"/>
                </a:ext>
              </a:extLst>
            </p:cNvPr>
            <p:cNvSpPr/>
            <p:nvPr/>
          </p:nvSpPr>
          <p:spPr>
            <a:xfrm>
              <a:off x="2354144" y="5278638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8" name="Straight Arrow Connector 327">
              <a:extLst>
                <a:ext uri="{FF2B5EF4-FFF2-40B4-BE49-F238E27FC236}">
                  <a16:creationId xmlns:a16="http://schemas.microsoft.com/office/drawing/2014/main" id="{6AFE4651-8397-6240-92B6-68C95C968BB1}"/>
                </a:ext>
              </a:extLst>
            </p:cNvPr>
            <p:cNvCxnSpPr>
              <a:cxnSpLocks/>
              <a:stCxn id="329" idx="6"/>
              <a:endCxn id="151" idx="2"/>
            </p:cNvCxnSpPr>
            <p:nvPr/>
          </p:nvCxnSpPr>
          <p:spPr>
            <a:xfrm flipV="1">
              <a:off x="972834" y="6643741"/>
              <a:ext cx="2918868" cy="231245"/>
            </a:xfrm>
            <a:prstGeom prst="bent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9" name="Oval 328">
              <a:extLst>
                <a:ext uri="{FF2B5EF4-FFF2-40B4-BE49-F238E27FC236}">
                  <a16:creationId xmlns:a16="http://schemas.microsoft.com/office/drawing/2014/main" id="{DD347610-B85C-D14D-8F76-D59800A49D51}"/>
                </a:ext>
              </a:extLst>
            </p:cNvPr>
            <p:cNvSpPr/>
            <p:nvPr/>
          </p:nvSpPr>
          <p:spPr>
            <a:xfrm>
              <a:off x="792361" y="6785961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" name="TextBox 329">
              <a:extLst>
                <a:ext uri="{FF2B5EF4-FFF2-40B4-BE49-F238E27FC236}">
                  <a16:creationId xmlns:a16="http://schemas.microsoft.com/office/drawing/2014/main" id="{A35E9006-7C13-6043-880D-4E22F4B6B663}"/>
                </a:ext>
              </a:extLst>
            </p:cNvPr>
            <p:cNvSpPr txBox="1"/>
            <p:nvPr/>
          </p:nvSpPr>
          <p:spPr>
            <a:xfrm>
              <a:off x="273778" y="6677641"/>
              <a:ext cx="405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CL</a:t>
              </a:r>
            </a:p>
          </p:txBody>
        </p:sp>
        <p:cxnSp>
          <p:nvCxnSpPr>
            <p:cNvPr id="332" name="Straight Arrow Connector 327">
              <a:extLst>
                <a:ext uri="{FF2B5EF4-FFF2-40B4-BE49-F238E27FC236}">
                  <a16:creationId xmlns:a16="http://schemas.microsoft.com/office/drawing/2014/main" id="{0D55DEAE-51A5-1E4A-B273-145FBF012443}"/>
                </a:ext>
              </a:extLst>
            </p:cNvPr>
            <p:cNvCxnSpPr>
              <a:cxnSpLocks/>
              <a:stCxn id="333" idx="6"/>
              <a:endCxn id="148" idx="2"/>
            </p:cNvCxnSpPr>
            <p:nvPr/>
          </p:nvCxnSpPr>
          <p:spPr>
            <a:xfrm flipV="1">
              <a:off x="972834" y="5601402"/>
              <a:ext cx="5469442" cy="1670330"/>
            </a:xfrm>
            <a:prstGeom prst="bent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3" name="Oval 332">
              <a:extLst>
                <a:ext uri="{FF2B5EF4-FFF2-40B4-BE49-F238E27FC236}">
                  <a16:creationId xmlns:a16="http://schemas.microsoft.com/office/drawing/2014/main" id="{CBA4AF3A-8D28-8F41-8E71-E5435DA28444}"/>
                </a:ext>
              </a:extLst>
            </p:cNvPr>
            <p:cNvSpPr/>
            <p:nvPr/>
          </p:nvSpPr>
          <p:spPr>
            <a:xfrm>
              <a:off x="792361" y="7182707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TextBox 333">
              <a:extLst>
                <a:ext uri="{FF2B5EF4-FFF2-40B4-BE49-F238E27FC236}">
                  <a16:creationId xmlns:a16="http://schemas.microsoft.com/office/drawing/2014/main" id="{FEA084D0-2D34-F642-A9F7-8B2F78F7F073}"/>
                </a:ext>
              </a:extLst>
            </p:cNvPr>
            <p:cNvSpPr txBox="1"/>
            <p:nvPr/>
          </p:nvSpPr>
          <p:spPr>
            <a:xfrm>
              <a:off x="88435" y="7087066"/>
              <a:ext cx="7498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RESET</a:t>
              </a:r>
            </a:p>
          </p:txBody>
        </p:sp>
        <p:cxnSp>
          <p:nvCxnSpPr>
            <p:cNvPr id="336" name="Straight Arrow Connector 335">
              <a:extLst>
                <a:ext uri="{FF2B5EF4-FFF2-40B4-BE49-F238E27FC236}">
                  <a16:creationId xmlns:a16="http://schemas.microsoft.com/office/drawing/2014/main" id="{148EC8A6-4043-4740-822D-D5FC08416615}"/>
                </a:ext>
              </a:extLst>
            </p:cNvPr>
            <p:cNvCxnSpPr>
              <a:cxnSpLocks/>
              <a:stCxn id="337" idx="4"/>
            </p:cNvCxnSpPr>
            <p:nvPr/>
          </p:nvCxnSpPr>
          <p:spPr>
            <a:xfrm flipV="1">
              <a:off x="4204833" y="6643741"/>
              <a:ext cx="0" cy="72661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7" name="Oval 336">
              <a:extLst>
                <a:ext uri="{FF2B5EF4-FFF2-40B4-BE49-F238E27FC236}">
                  <a16:creationId xmlns:a16="http://schemas.microsoft.com/office/drawing/2014/main" id="{725F16A8-F7AD-4B4C-9B7A-9014E3496B92}"/>
                </a:ext>
              </a:extLst>
            </p:cNvPr>
            <p:cNvSpPr/>
            <p:nvPr/>
          </p:nvSpPr>
          <p:spPr>
            <a:xfrm>
              <a:off x="4114596" y="7192307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9" name="Straight Arrow Connector 338">
              <a:extLst>
                <a:ext uri="{FF2B5EF4-FFF2-40B4-BE49-F238E27FC236}">
                  <a16:creationId xmlns:a16="http://schemas.microsoft.com/office/drawing/2014/main" id="{4CB7173E-5595-8D4A-9331-EF69579CC431}"/>
                </a:ext>
              </a:extLst>
            </p:cNvPr>
            <p:cNvCxnSpPr>
              <a:cxnSpLocks/>
              <a:endCxn id="150" idx="0"/>
            </p:cNvCxnSpPr>
            <p:nvPr/>
          </p:nvCxnSpPr>
          <p:spPr>
            <a:xfrm rot="10800000">
              <a:off x="3891702" y="4403131"/>
              <a:ext cx="1674334" cy="367626"/>
            </a:xfrm>
            <a:prstGeom prst="bentConnector4">
              <a:avLst>
                <a:gd name="adj1" fmla="val 16352"/>
                <a:gd name="adj2" fmla="val 151574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Arrow Connector 338">
              <a:extLst>
                <a:ext uri="{FF2B5EF4-FFF2-40B4-BE49-F238E27FC236}">
                  <a16:creationId xmlns:a16="http://schemas.microsoft.com/office/drawing/2014/main" id="{9591DC64-9EE9-6843-B7A0-D5C16C2DB9F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31116" y="6515766"/>
              <a:ext cx="78129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Arrow Connector 338">
              <a:extLst>
                <a:ext uri="{FF2B5EF4-FFF2-40B4-BE49-F238E27FC236}">
                  <a16:creationId xmlns:a16="http://schemas.microsoft.com/office/drawing/2014/main" id="{9CE4BA02-E564-1F47-A8A3-78E2575BB06A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4851102" y="5820947"/>
              <a:ext cx="1157762" cy="231880"/>
            </a:xfrm>
            <a:prstGeom prst="bentConnector3">
              <a:avLst>
                <a:gd name="adj1" fmla="val 100397"/>
              </a:avLst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Arrow Connector 356">
              <a:extLst>
                <a:ext uri="{FF2B5EF4-FFF2-40B4-BE49-F238E27FC236}">
                  <a16:creationId xmlns:a16="http://schemas.microsoft.com/office/drawing/2014/main" id="{0CC5E989-598E-FC40-9FED-B163050F7DF5}"/>
                </a:ext>
              </a:extLst>
            </p:cNvPr>
            <p:cNvCxnSpPr>
              <a:cxnSpLocks/>
              <a:stCxn id="358" idx="2"/>
            </p:cNvCxnSpPr>
            <p:nvPr/>
          </p:nvCxnSpPr>
          <p:spPr>
            <a:xfrm flipH="1">
              <a:off x="8490857" y="4962158"/>
              <a:ext cx="141443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8" name="Oval 357">
              <a:extLst>
                <a:ext uri="{FF2B5EF4-FFF2-40B4-BE49-F238E27FC236}">
                  <a16:creationId xmlns:a16="http://schemas.microsoft.com/office/drawing/2014/main" id="{C641C655-EB18-8C42-84B9-7F2226E8CE74}"/>
                </a:ext>
              </a:extLst>
            </p:cNvPr>
            <p:cNvSpPr/>
            <p:nvPr/>
          </p:nvSpPr>
          <p:spPr>
            <a:xfrm>
              <a:off x="9905295" y="4873133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TextBox 358">
              <a:extLst>
                <a:ext uri="{FF2B5EF4-FFF2-40B4-BE49-F238E27FC236}">
                  <a16:creationId xmlns:a16="http://schemas.microsoft.com/office/drawing/2014/main" id="{BBF297AC-B9CB-7B45-A0BA-21E8B82F44EB}"/>
                </a:ext>
              </a:extLst>
            </p:cNvPr>
            <p:cNvSpPr txBox="1"/>
            <p:nvPr/>
          </p:nvSpPr>
          <p:spPr>
            <a:xfrm>
              <a:off x="10085768" y="4770754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</a:t>
              </a:r>
              <a:r>
                <a:rPr lang="en-US" baseline="-25000" dirty="0"/>
                <a:t>DD</a:t>
              </a:r>
            </a:p>
          </p:txBody>
        </p:sp>
        <p:cxnSp>
          <p:nvCxnSpPr>
            <p:cNvPr id="362" name="Straight Arrow Connector 361">
              <a:extLst>
                <a:ext uri="{FF2B5EF4-FFF2-40B4-BE49-F238E27FC236}">
                  <a16:creationId xmlns:a16="http://schemas.microsoft.com/office/drawing/2014/main" id="{39A25B00-417A-4345-8F42-C4781E28155E}"/>
                </a:ext>
              </a:extLst>
            </p:cNvPr>
            <p:cNvCxnSpPr>
              <a:cxnSpLocks/>
              <a:stCxn id="363" idx="2"/>
            </p:cNvCxnSpPr>
            <p:nvPr/>
          </p:nvCxnSpPr>
          <p:spPr>
            <a:xfrm flipH="1">
              <a:off x="8490857" y="5431957"/>
              <a:ext cx="141443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6816E210-7FC3-1A40-B2D6-9A20F0E5F66A}"/>
                </a:ext>
              </a:extLst>
            </p:cNvPr>
            <p:cNvSpPr/>
            <p:nvPr/>
          </p:nvSpPr>
          <p:spPr>
            <a:xfrm>
              <a:off x="9905295" y="5342932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TextBox 363">
              <a:extLst>
                <a:ext uri="{FF2B5EF4-FFF2-40B4-BE49-F238E27FC236}">
                  <a16:creationId xmlns:a16="http://schemas.microsoft.com/office/drawing/2014/main" id="{D4C49E93-0C3E-1C43-BDB7-99B1C15D92BC}"/>
                </a:ext>
              </a:extLst>
            </p:cNvPr>
            <p:cNvSpPr txBox="1"/>
            <p:nvPr/>
          </p:nvSpPr>
          <p:spPr>
            <a:xfrm>
              <a:off x="10085768" y="5240553"/>
              <a:ext cx="6222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GND</a:t>
              </a:r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AA19DE36-A276-4A4F-ABAF-7B455D2AF14A}"/>
                </a:ext>
              </a:extLst>
            </p:cNvPr>
            <p:cNvSpPr/>
            <p:nvPr/>
          </p:nvSpPr>
          <p:spPr>
            <a:xfrm>
              <a:off x="5857249" y="3289541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TextBox 381">
              <a:extLst>
                <a:ext uri="{FF2B5EF4-FFF2-40B4-BE49-F238E27FC236}">
                  <a16:creationId xmlns:a16="http://schemas.microsoft.com/office/drawing/2014/main" id="{E178393E-E3C3-434B-9668-8C92E080A151}"/>
                </a:ext>
              </a:extLst>
            </p:cNvPr>
            <p:cNvSpPr txBox="1"/>
            <p:nvPr/>
          </p:nvSpPr>
          <p:spPr>
            <a:xfrm>
              <a:off x="707879" y="1550944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</a:t>
              </a:r>
              <a:endParaRPr lang="en-US" sz="1000" dirty="0"/>
            </a:p>
          </p:txBody>
        </p:sp>
        <p:sp>
          <p:nvSpPr>
            <p:cNvPr id="383" name="TextBox 382">
              <a:extLst>
                <a:ext uri="{FF2B5EF4-FFF2-40B4-BE49-F238E27FC236}">
                  <a16:creationId xmlns:a16="http://schemas.microsoft.com/office/drawing/2014/main" id="{855195FB-5F80-7748-99FD-4F3F2C952784}"/>
                </a:ext>
              </a:extLst>
            </p:cNvPr>
            <p:cNvSpPr txBox="1"/>
            <p:nvPr/>
          </p:nvSpPr>
          <p:spPr>
            <a:xfrm>
              <a:off x="711590" y="1829305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2</a:t>
              </a:r>
              <a:endParaRPr lang="en-US" sz="1000" dirty="0"/>
            </a:p>
          </p:txBody>
        </p:sp>
        <p:sp>
          <p:nvSpPr>
            <p:cNvPr id="384" name="TextBox 383">
              <a:extLst>
                <a:ext uri="{FF2B5EF4-FFF2-40B4-BE49-F238E27FC236}">
                  <a16:creationId xmlns:a16="http://schemas.microsoft.com/office/drawing/2014/main" id="{4EF4AE3A-08B6-C04F-9E76-11A5C1881092}"/>
                </a:ext>
              </a:extLst>
            </p:cNvPr>
            <p:cNvSpPr txBox="1"/>
            <p:nvPr/>
          </p:nvSpPr>
          <p:spPr>
            <a:xfrm>
              <a:off x="722746" y="2131667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3</a:t>
              </a:r>
              <a:endParaRPr lang="en-US" sz="1000" dirty="0"/>
            </a:p>
          </p:txBody>
        </p: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757FE8F0-6F83-C949-889A-D5571F50C67F}"/>
                </a:ext>
              </a:extLst>
            </p:cNvPr>
            <p:cNvSpPr txBox="1"/>
            <p:nvPr/>
          </p:nvSpPr>
          <p:spPr>
            <a:xfrm>
              <a:off x="718168" y="2420507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4</a:t>
              </a:r>
              <a:endParaRPr lang="en-US" sz="1000" dirty="0"/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E8DA9E56-C7D7-4B46-942A-2F149C030653}"/>
                </a:ext>
              </a:extLst>
            </p:cNvPr>
            <p:cNvSpPr txBox="1"/>
            <p:nvPr/>
          </p:nvSpPr>
          <p:spPr>
            <a:xfrm>
              <a:off x="724641" y="281183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8</a:t>
              </a:r>
              <a:endParaRPr lang="en-US" sz="1000" dirty="0"/>
            </a:p>
          </p:txBody>
        </p:sp>
        <p:sp>
          <p:nvSpPr>
            <p:cNvPr id="387" name="TextBox 386">
              <a:extLst>
                <a:ext uri="{FF2B5EF4-FFF2-40B4-BE49-F238E27FC236}">
                  <a16:creationId xmlns:a16="http://schemas.microsoft.com/office/drawing/2014/main" id="{E19E0319-2770-AF45-84CE-68DE9BAEF7A9}"/>
                </a:ext>
              </a:extLst>
            </p:cNvPr>
            <p:cNvSpPr txBox="1"/>
            <p:nvPr/>
          </p:nvSpPr>
          <p:spPr>
            <a:xfrm>
              <a:off x="685576" y="3246528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11</a:t>
              </a:r>
              <a:endParaRPr lang="en-US" sz="1000" dirty="0"/>
            </a:p>
          </p:txBody>
        </p:sp>
        <p:sp>
          <p:nvSpPr>
            <p:cNvPr id="389" name="TextBox 388">
              <a:extLst>
                <a:ext uri="{FF2B5EF4-FFF2-40B4-BE49-F238E27FC236}">
                  <a16:creationId xmlns:a16="http://schemas.microsoft.com/office/drawing/2014/main" id="{0ED1CBC0-CA93-A741-A60C-3D5239CFF655}"/>
                </a:ext>
              </a:extLst>
            </p:cNvPr>
            <p:cNvSpPr txBox="1"/>
            <p:nvPr/>
          </p:nvSpPr>
          <p:spPr>
            <a:xfrm>
              <a:off x="697098" y="4379930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16</a:t>
              </a:r>
              <a:endParaRPr lang="en-US" sz="1000" dirty="0"/>
            </a:p>
          </p:txBody>
        </p:sp>
        <p:sp>
          <p:nvSpPr>
            <p:cNvPr id="390" name="TextBox 389">
              <a:extLst>
                <a:ext uri="{FF2B5EF4-FFF2-40B4-BE49-F238E27FC236}">
                  <a16:creationId xmlns:a16="http://schemas.microsoft.com/office/drawing/2014/main" id="{2DF89FA1-1915-6242-8314-5DE03C53E4AE}"/>
                </a:ext>
              </a:extLst>
            </p:cNvPr>
            <p:cNvSpPr txBox="1"/>
            <p:nvPr/>
          </p:nvSpPr>
          <p:spPr>
            <a:xfrm>
              <a:off x="695316" y="4664140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15</a:t>
              </a:r>
              <a:endParaRPr lang="en-US" sz="1000" dirty="0"/>
            </a:p>
          </p:txBody>
        </p:sp>
        <p:sp>
          <p:nvSpPr>
            <p:cNvPr id="391" name="TextBox 390">
              <a:extLst>
                <a:ext uri="{FF2B5EF4-FFF2-40B4-BE49-F238E27FC236}">
                  <a16:creationId xmlns:a16="http://schemas.microsoft.com/office/drawing/2014/main" id="{26E0A872-9D12-F849-B191-F8A8EA0B4DCE}"/>
                </a:ext>
              </a:extLst>
            </p:cNvPr>
            <p:cNvSpPr txBox="1"/>
            <p:nvPr/>
          </p:nvSpPr>
          <p:spPr>
            <a:xfrm>
              <a:off x="706408" y="4957491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14</a:t>
              </a:r>
              <a:endParaRPr lang="en-US" sz="1000" dirty="0"/>
            </a:p>
          </p:txBody>
        </p:sp>
        <p:sp>
          <p:nvSpPr>
            <p:cNvPr id="392" name="TextBox 391">
              <a:extLst>
                <a:ext uri="{FF2B5EF4-FFF2-40B4-BE49-F238E27FC236}">
                  <a16:creationId xmlns:a16="http://schemas.microsoft.com/office/drawing/2014/main" id="{CE1897E1-B555-8940-81F0-A1D853863C5A}"/>
                </a:ext>
              </a:extLst>
            </p:cNvPr>
            <p:cNvSpPr txBox="1"/>
            <p:nvPr/>
          </p:nvSpPr>
          <p:spPr>
            <a:xfrm>
              <a:off x="705413" y="5249255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13</a:t>
              </a:r>
              <a:endParaRPr lang="en-US" sz="1000" dirty="0"/>
            </a:p>
          </p:txBody>
        </p:sp>
        <p:sp>
          <p:nvSpPr>
            <p:cNvPr id="393" name="TextBox 392">
              <a:extLst>
                <a:ext uri="{FF2B5EF4-FFF2-40B4-BE49-F238E27FC236}">
                  <a16:creationId xmlns:a16="http://schemas.microsoft.com/office/drawing/2014/main" id="{EE321E6A-C029-FC4A-80F6-E7E0D50BD4E7}"/>
                </a:ext>
              </a:extLst>
            </p:cNvPr>
            <p:cNvSpPr txBox="1"/>
            <p:nvPr/>
          </p:nvSpPr>
          <p:spPr>
            <a:xfrm>
              <a:off x="6928199" y="125030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6</a:t>
              </a:r>
              <a:endParaRPr lang="en-US" sz="1000" dirty="0"/>
            </a:p>
          </p:txBody>
        </p:sp>
        <p:sp>
          <p:nvSpPr>
            <p:cNvPr id="395" name="TextBox 394">
              <a:extLst>
                <a:ext uri="{FF2B5EF4-FFF2-40B4-BE49-F238E27FC236}">
                  <a16:creationId xmlns:a16="http://schemas.microsoft.com/office/drawing/2014/main" id="{30766896-9047-E64E-8B7F-7EE128601D33}"/>
                </a:ext>
              </a:extLst>
            </p:cNvPr>
            <p:cNvSpPr txBox="1"/>
            <p:nvPr/>
          </p:nvSpPr>
          <p:spPr>
            <a:xfrm>
              <a:off x="6920190" y="440357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7</a:t>
              </a:r>
              <a:endParaRPr lang="en-US" sz="1000" dirty="0"/>
            </a:p>
          </p:txBody>
        </p:sp>
        <p:sp>
          <p:nvSpPr>
            <p:cNvPr id="396" name="TextBox 395">
              <a:extLst>
                <a:ext uri="{FF2B5EF4-FFF2-40B4-BE49-F238E27FC236}">
                  <a16:creationId xmlns:a16="http://schemas.microsoft.com/office/drawing/2014/main" id="{40530487-D279-B648-9EB0-6194FE117B13}"/>
                </a:ext>
              </a:extLst>
            </p:cNvPr>
            <p:cNvSpPr txBox="1"/>
            <p:nvPr/>
          </p:nvSpPr>
          <p:spPr>
            <a:xfrm>
              <a:off x="744476" y="6768602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10</a:t>
              </a:r>
              <a:endParaRPr lang="en-US" sz="1000" dirty="0"/>
            </a:p>
          </p:txBody>
        </p:sp>
        <p:sp>
          <p:nvSpPr>
            <p:cNvPr id="397" name="TextBox 396">
              <a:extLst>
                <a:ext uri="{FF2B5EF4-FFF2-40B4-BE49-F238E27FC236}">
                  <a16:creationId xmlns:a16="http://schemas.microsoft.com/office/drawing/2014/main" id="{1BEEB65F-2396-1940-8A90-A278F3976F33}"/>
                </a:ext>
              </a:extLst>
            </p:cNvPr>
            <p:cNvSpPr txBox="1"/>
            <p:nvPr/>
          </p:nvSpPr>
          <p:spPr>
            <a:xfrm>
              <a:off x="768922" y="7171002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9</a:t>
              </a:r>
              <a:endParaRPr lang="en-US" sz="1000" dirty="0"/>
            </a:p>
          </p:txBody>
        </p:sp>
        <p:sp>
          <p:nvSpPr>
            <p:cNvPr id="398" name="TextBox 397">
              <a:extLst>
                <a:ext uri="{FF2B5EF4-FFF2-40B4-BE49-F238E27FC236}">
                  <a16:creationId xmlns:a16="http://schemas.microsoft.com/office/drawing/2014/main" id="{5A0B28FB-0C00-0E48-A593-0828D1B496DE}"/>
                </a:ext>
              </a:extLst>
            </p:cNvPr>
            <p:cNvSpPr txBox="1"/>
            <p:nvPr/>
          </p:nvSpPr>
          <p:spPr>
            <a:xfrm>
              <a:off x="9857410" y="4850356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12</a:t>
              </a:r>
              <a:endParaRPr lang="en-US" sz="1000" dirty="0"/>
            </a:p>
          </p:txBody>
        </p:sp>
        <p:sp>
          <p:nvSpPr>
            <p:cNvPr id="399" name="TextBox 398">
              <a:extLst>
                <a:ext uri="{FF2B5EF4-FFF2-40B4-BE49-F238E27FC236}">
                  <a16:creationId xmlns:a16="http://schemas.microsoft.com/office/drawing/2014/main" id="{68D40160-679E-DC44-816F-C76F128B44FA}"/>
                </a:ext>
              </a:extLst>
            </p:cNvPr>
            <p:cNvSpPr txBox="1"/>
            <p:nvPr/>
          </p:nvSpPr>
          <p:spPr>
            <a:xfrm>
              <a:off x="9883059" y="5323915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5</a:t>
              </a:r>
              <a:endParaRPr lang="en-US" sz="1000" dirty="0"/>
            </a:p>
          </p:txBody>
        </p:sp>
      </p:grpSp>
      <p:sp>
        <p:nvSpPr>
          <p:cNvPr id="400" name="TextBox 399">
            <a:extLst>
              <a:ext uri="{FF2B5EF4-FFF2-40B4-BE49-F238E27FC236}">
                <a16:creationId xmlns:a16="http://schemas.microsoft.com/office/drawing/2014/main" id="{82874584-EF3F-0F4F-8DFF-3D5CA6CF2AAC}"/>
              </a:ext>
            </a:extLst>
          </p:cNvPr>
          <p:cNvSpPr txBox="1"/>
          <p:nvPr/>
        </p:nvSpPr>
        <p:spPr>
          <a:xfrm>
            <a:off x="10881736" y="20279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Intel 4001</a:t>
            </a:r>
          </a:p>
        </p:txBody>
      </p:sp>
    </p:spTree>
    <p:extLst>
      <p:ext uri="{BB962C8B-B14F-4D97-AF65-F5344CB8AC3E}">
        <p14:creationId xmlns:p14="http://schemas.microsoft.com/office/powerpoint/2010/main" val="8309855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6C2C10-8FF3-B349-A13C-A2B6BF0A8A06}"/>
              </a:ext>
            </a:extLst>
          </p:cNvPr>
          <p:cNvSpPr txBox="1"/>
          <p:nvPr/>
        </p:nvSpPr>
        <p:spPr>
          <a:xfrm>
            <a:off x="4888090" y="917069"/>
            <a:ext cx="4028667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ndale Mono" panose="020B0509000000000004" pitchFamily="49" charset="0"/>
              </a:rPr>
              <a:t>0	240  		</a:t>
            </a:r>
            <a:r>
              <a:rPr lang="en-US" sz="1400" dirty="0" err="1">
                <a:latin typeface="Andale Mono" panose="020B0509000000000004" pitchFamily="49" charset="0"/>
              </a:rPr>
              <a:t>clb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1	17, 1  		</a:t>
            </a:r>
            <a:r>
              <a:rPr lang="en-US" sz="1400" dirty="0" err="1">
                <a:latin typeface="Andale Mono" panose="020B0509000000000004" pitchFamily="49" charset="0"/>
              </a:rPr>
              <a:t>jcn</a:t>
            </a:r>
            <a:r>
              <a:rPr lang="en-US" sz="1400" dirty="0">
                <a:latin typeface="Andale Mono" panose="020B0509000000000004" pitchFamily="49" charset="0"/>
              </a:rPr>
              <a:t>(1,1)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3	80, 176		</a:t>
            </a:r>
            <a:r>
              <a:rPr lang="en-US" sz="1400" dirty="0" err="1">
                <a:latin typeface="Andale Mono" panose="020B0509000000000004" pitchFamily="49" charset="0"/>
              </a:rPr>
              <a:t>jms</a:t>
            </a:r>
            <a:r>
              <a:rPr lang="en-US" sz="1400" dirty="0">
                <a:latin typeface="Andale Mono" panose="020B0509000000000004" pitchFamily="49" charset="0"/>
              </a:rPr>
              <a:t>(176)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5	81, 95  		</a:t>
            </a:r>
            <a:r>
              <a:rPr lang="en-US" sz="1400" dirty="0" err="1">
                <a:latin typeface="Andale Mono" panose="020B0509000000000004" pitchFamily="49" charset="0"/>
              </a:rPr>
              <a:t>jms</a:t>
            </a:r>
            <a:r>
              <a:rPr lang="en-US" sz="1400" dirty="0">
                <a:latin typeface="Andale Mono" panose="020B0509000000000004" pitchFamily="49" charset="0"/>
              </a:rPr>
              <a:t>(95)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7	173  		</a:t>
            </a:r>
            <a:r>
              <a:rPr lang="en-US" sz="1400" dirty="0" err="1">
                <a:latin typeface="Andale Mono" panose="020B0509000000000004" pitchFamily="49" charset="0"/>
              </a:rPr>
              <a:t>ld</a:t>
            </a:r>
            <a:r>
              <a:rPr lang="en-US" sz="1400" dirty="0">
                <a:latin typeface="Andale Mono" panose="020B0509000000000004" pitchFamily="49" charset="0"/>
              </a:rPr>
              <a:t>(13)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8	177  		</a:t>
            </a:r>
            <a:r>
              <a:rPr lang="en-US" sz="1400" dirty="0" err="1">
                <a:latin typeface="Andale Mono" panose="020B0509000000000004" pitchFamily="49" charset="0"/>
              </a:rPr>
              <a:t>xch</a:t>
            </a:r>
            <a:r>
              <a:rPr lang="en-US" sz="1400" dirty="0">
                <a:latin typeface="Andale Mono" panose="020B0509000000000004" pitchFamily="49" charset="0"/>
              </a:rPr>
              <a:t>(1)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9	240  		</a:t>
            </a:r>
            <a:r>
              <a:rPr lang="en-US" sz="1400" dirty="0" err="1">
                <a:latin typeface="Andale Mono" panose="020B0509000000000004" pitchFamily="49" charset="0"/>
              </a:rPr>
              <a:t>clb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10	81, 95 		</a:t>
            </a:r>
            <a:r>
              <a:rPr lang="en-US" sz="1400" dirty="0" err="1">
                <a:latin typeface="Andale Mono" panose="020B0509000000000004" pitchFamily="49" charset="0"/>
              </a:rPr>
              <a:t>jms</a:t>
            </a:r>
            <a:r>
              <a:rPr lang="en-US" sz="1400" dirty="0">
                <a:latin typeface="Andale Mono" panose="020B0509000000000004" pitchFamily="49" charset="0"/>
              </a:rPr>
              <a:t>(95)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12	173  		</a:t>
            </a:r>
            <a:r>
              <a:rPr lang="en-US" sz="1400" dirty="0" err="1">
                <a:latin typeface="Andale Mono" panose="020B0509000000000004" pitchFamily="49" charset="0"/>
              </a:rPr>
              <a:t>ld</a:t>
            </a:r>
            <a:r>
              <a:rPr lang="en-US" sz="1400" dirty="0">
                <a:latin typeface="Andale Mono" panose="020B0509000000000004" pitchFamily="49" charset="0"/>
              </a:rPr>
              <a:t>(13)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13	28, 41  		</a:t>
            </a:r>
            <a:r>
              <a:rPr lang="en-US" sz="1400" dirty="0" err="1">
                <a:latin typeface="Andale Mono" panose="020B0509000000000004" pitchFamily="49" charset="0"/>
              </a:rPr>
              <a:t>jcn</a:t>
            </a:r>
            <a:r>
              <a:rPr lang="en-US" sz="1400" dirty="0">
                <a:latin typeface="Andale Mono" panose="020B0509000000000004" pitchFamily="49" charset="0"/>
              </a:rPr>
              <a:t>(12,41)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15	104 		</a:t>
            </a:r>
            <a:r>
              <a:rPr lang="en-US" sz="1400" dirty="0" err="1">
                <a:latin typeface="Andale Mono" panose="020B0509000000000004" pitchFamily="49" charset="0"/>
              </a:rPr>
              <a:t>inc</a:t>
            </a:r>
            <a:r>
              <a:rPr lang="en-US" sz="1400" dirty="0">
                <a:latin typeface="Andale Mono" panose="020B0509000000000004" pitchFamily="49" charset="0"/>
              </a:rPr>
              <a:t>(8)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16	81, 115  	</a:t>
            </a:r>
            <a:r>
              <a:rPr lang="en-US" sz="1400" dirty="0" err="1">
                <a:latin typeface="Andale Mono" panose="020B0509000000000004" pitchFamily="49" charset="0"/>
              </a:rPr>
              <a:t>jms</a:t>
            </a:r>
            <a:r>
              <a:rPr lang="en-US" sz="1400" dirty="0">
                <a:latin typeface="Andale Mono" panose="020B0509000000000004" pitchFamily="49" charset="0"/>
              </a:rPr>
              <a:t>(115)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18	39  		</a:t>
            </a:r>
            <a:r>
              <a:rPr lang="en-US" sz="1400" dirty="0" err="1">
                <a:latin typeface="Andale Mono" panose="020B0509000000000004" pitchFamily="49" charset="0"/>
              </a:rPr>
              <a:t>src</a:t>
            </a:r>
            <a:r>
              <a:rPr lang="en-US" sz="1400" dirty="0">
                <a:latin typeface="Andale Mono" panose="020B0509000000000004" pitchFamily="49" charset="0"/>
              </a:rPr>
              <a:t>(3)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19	236  		rd0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20	245  		</a:t>
            </a:r>
            <a:r>
              <a:rPr lang="en-US" sz="1400" dirty="0" err="1">
                <a:latin typeface="Andale Mono" panose="020B0509000000000004" pitchFamily="49" charset="0"/>
              </a:rPr>
              <a:t>ral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21	179  		</a:t>
            </a:r>
            <a:r>
              <a:rPr lang="en-US" sz="1400" dirty="0" err="1">
                <a:latin typeface="Andale Mono" panose="020B0509000000000004" pitchFamily="49" charset="0"/>
              </a:rPr>
              <a:t>xch</a:t>
            </a:r>
            <a:r>
              <a:rPr lang="en-US" sz="1400" dirty="0">
                <a:latin typeface="Andale Mono" panose="020B0509000000000004" pitchFamily="49" charset="0"/>
              </a:rPr>
              <a:t>(3)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22	104  		</a:t>
            </a:r>
            <a:r>
              <a:rPr lang="en-US" sz="1400" dirty="0" err="1">
                <a:latin typeface="Andale Mono" panose="020B0509000000000004" pitchFamily="49" charset="0"/>
              </a:rPr>
              <a:t>inc</a:t>
            </a:r>
            <a:r>
              <a:rPr lang="en-US" sz="1400" dirty="0">
                <a:latin typeface="Andale Mono" panose="020B0509000000000004" pitchFamily="49" charset="0"/>
              </a:rPr>
              <a:t>(8)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23	240  		</a:t>
            </a:r>
            <a:r>
              <a:rPr lang="en-US" sz="1400" dirty="0" err="1">
                <a:latin typeface="Andale Mono" panose="020B0509000000000004" pitchFamily="49" charset="0"/>
              </a:rPr>
              <a:t>clb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24	81, 160  	</a:t>
            </a:r>
            <a:r>
              <a:rPr lang="en-US" sz="1400" dirty="0" err="1">
                <a:latin typeface="Andale Mono" panose="020B0509000000000004" pitchFamily="49" charset="0"/>
              </a:rPr>
              <a:t>jms</a:t>
            </a:r>
            <a:r>
              <a:rPr lang="en-US" sz="1400" dirty="0">
                <a:latin typeface="Andale Mono" panose="020B0509000000000004" pitchFamily="49" charset="0"/>
              </a:rPr>
              <a:t>(160)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26	243 	 	</a:t>
            </a:r>
            <a:r>
              <a:rPr lang="en-US" sz="1400" dirty="0" err="1">
                <a:latin typeface="Andale Mono" panose="020B0509000000000004" pitchFamily="49" charset="0"/>
              </a:rPr>
              <a:t>cmc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27	179  		</a:t>
            </a:r>
            <a:r>
              <a:rPr lang="en-US" sz="1400" dirty="0" err="1">
                <a:latin typeface="Andale Mono" panose="020B0509000000000004" pitchFamily="49" charset="0"/>
              </a:rPr>
              <a:t>xch</a:t>
            </a:r>
            <a:r>
              <a:rPr lang="en-US" sz="1400" dirty="0">
                <a:latin typeface="Andale Mono" panose="020B0509000000000004" pitchFamily="49" charset="0"/>
              </a:rPr>
              <a:t>(3)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28	245  		</a:t>
            </a:r>
            <a:r>
              <a:rPr lang="en-US" sz="1400" dirty="0" err="1">
                <a:latin typeface="Andale Mono" panose="020B0509000000000004" pitchFamily="49" charset="0"/>
              </a:rPr>
              <a:t>ral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29	225  		</a:t>
            </a:r>
            <a:r>
              <a:rPr lang="en-US" sz="1400" dirty="0" err="1">
                <a:latin typeface="Andale Mono" panose="020B0509000000000004" pitchFamily="49" charset="0"/>
              </a:rPr>
              <a:t>wmp</a:t>
            </a:r>
            <a:endParaRPr lang="en-US" sz="1400" dirty="0">
              <a:latin typeface="Andale Mono" panose="020B0509000000000004" pitchFamily="49" charset="0"/>
            </a:endParaRPr>
          </a:p>
          <a:p>
            <a:r>
              <a:rPr lang="en-US" sz="1400" dirty="0">
                <a:latin typeface="Andale Mono" panose="020B0509000000000004" pitchFamily="49" charset="0"/>
              </a:rPr>
              <a:t>30	102  		</a:t>
            </a:r>
            <a:r>
              <a:rPr lang="en-US" sz="1400" dirty="0" err="1">
                <a:latin typeface="Andale Mono" panose="020B0509000000000004" pitchFamily="49" charset="0"/>
              </a:rPr>
              <a:t>inc</a:t>
            </a:r>
            <a:r>
              <a:rPr lang="en-US" sz="1400" dirty="0">
                <a:latin typeface="Andale Mono" panose="020B0509000000000004" pitchFamily="49" charset="0"/>
              </a:rPr>
              <a:t>(6)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31	39  		</a:t>
            </a:r>
            <a:r>
              <a:rPr lang="en-US" sz="1400" dirty="0" err="1">
                <a:latin typeface="Andale Mono" panose="020B0509000000000004" pitchFamily="49" charset="0"/>
              </a:rPr>
              <a:t>src</a:t>
            </a:r>
            <a:r>
              <a:rPr lang="en-US" sz="1400" dirty="0">
                <a:latin typeface="Andale Mono" panose="020B0509000000000004" pitchFamily="49" charset="0"/>
              </a:rPr>
              <a:t>(3)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32	234  		</a:t>
            </a:r>
            <a:r>
              <a:rPr lang="en-US" sz="1400" dirty="0" err="1">
                <a:latin typeface="Andale Mono" panose="020B0509000000000004" pitchFamily="49" charset="0"/>
              </a:rPr>
              <a:t>rdr</a:t>
            </a:r>
            <a:endParaRPr lang="en-US" sz="1400" dirty="0">
              <a:latin typeface="Andale Mono" panose="020B05090000000000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843CC4-EEBD-5D40-B486-217D5DE6DF94}"/>
              </a:ext>
            </a:extLst>
          </p:cNvPr>
          <p:cNvSpPr txBox="1"/>
          <p:nvPr/>
        </p:nvSpPr>
        <p:spPr>
          <a:xfrm>
            <a:off x="9640712" y="917069"/>
            <a:ext cx="1903085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latin typeface="Andale Mono" panose="020B0509000000000004" pitchFamily="49" charset="0"/>
              </a:rPr>
              <a:t>000 </a:t>
            </a:r>
            <a:r>
              <a:rPr lang="en-GB" sz="1400" dirty="0" err="1">
                <a:latin typeface="Andale Mono" panose="020B0509000000000004" pitchFamily="49" charset="0"/>
              </a:rPr>
              <a:t>clb</a:t>
            </a:r>
            <a:r>
              <a:rPr lang="en-GB" sz="1400" dirty="0">
                <a:latin typeface="Andale Mono" panose="020B0509000000000004" pitchFamily="49" charset="0"/>
              </a:rPr>
              <a:t>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001 </a:t>
            </a:r>
            <a:r>
              <a:rPr lang="en-GB" sz="1400" dirty="0" err="1">
                <a:latin typeface="Andale Mono" panose="020B0509000000000004" pitchFamily="49" charset="0"/>
              </a:rPr>
              <a:t>jcn</a:t>
            </a:r>
            <a:r>
              <a:rPr lang="en-GB" sz="1400" dirty="0">
                <a:latin typeface="Andale Mono" panose="020B0509000000000004" pitchFamily="49" charset="0"/>
              </a:rPr>
              <a:t> TZ $001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003 </a:t>
            </a:r>
            <a:r>
              <a:rPr lang="en-GB" sz="1400" dirty="0" err="1">
                <a:latin typeface="Andale Mono" panose="020B0509000000000004" pitchFamily="49" charset="0"/>
              </a:rPr>
              <a:t>jms</a:t>
            </a:r>
            <a:r>
              <a:rPr lang="en-GB" sz="1400" dirty="0">
                <a:latin typeface="Andale Mono" panose="020B0509000000000004" pitchFamily="49" charset="0"/>
              </a:rPr>
              <a:t> $0b0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005 </a:t>
            </a:r>
            <a:r>
              <a:rPr lang="en-GB" sz="1400" dirty="0" err="1">
                <a:latin typeface="Andale Mono" panose="020B0509000000000004" pitchFamily="49" charset="0"/>
              </a:rPr>
              <a:t>jms</a:t>
            </a:r>
            <a:r>
              <a:rPr lang="en-GB" sz="1400" dirty="0">
                <a:latin typeface="Andale Mono" panose="020B0509000000000004" pitchFamily="49" charset="0"/>
              </a:rPr>
              <a:t> $15f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007 </a:t>
            </a:r>
            <a:r>
              <a:rPr lang="en-GB" sz="1400" dirty="0" err="1">
                <a:latin typeface="Andale Mono" panose="020B0509000000000004" pitchFamily="49" charset="0"/>
              </a:rPr>
              <a:t>ld</a:t>
            </a:r>
            <a:r>
              <a:rPr lang="en-GB" sz="1400" dirty="0">
                <a:latin typeface="Andale Mono" panose="020B0509000000000004" pitchFamily="49" charset="0"/>
              </a:rPr>
              <a:t> 13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008 </a:t>
            </a:r>
            <a:r>
              <a:rPr lang="en-GB" sz="1400" dirty="0" err="1">
                <a:latin typeface="Andale Mono" panose="020B0509000000000004" pitchFamily="49" charset="0"/>
              </a:rPr>
              <a:t>xch</a:t>
            </a:r>
            <a:r>
              <a:rPr lang="en-GB" sz="1400" dirty="0">
                <a:latin typeface="Andale Mono" panose="020B0509000000000004" pitchFamily="49" charset="0"/>
              </a:rPr>
              <a:t> 1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009 </a:t>
            </a:r>
            <a:r>
              <a:rPr lang="en-GB" sz="1400" dirty="0" err="1">
                <a:latin typeface="Andale Mono" panose="020B0509000000000004" pitchFamily="49" charset="0"/>
              </a:rPr>
              <a:t>clb</a:t>
            </a:r>
            <a:endParaRPr lang="en-GB" sz="1400" dirty="0">
              <a:latin typeface="Andale Mono" panose="020B0509000000000004" pitchFamily="49" charset="0"/>
            </a:endParaRPr>
          </a:p>
          <a:p>
            <a:r>
              <a:rPr lang="en-GB" sz="1400" dirty="0">
                <a:latin typeface="Andale Mono" panose="020B0509000000000004" pitchFamily="49" charset="0"/>
              </a:rPr>
              <a:t>00a </a:t>
            </a:r>
            <a:r>
              <a:rPr lang="en-GB" sz="1400" dirty="0" err="1">
                <a:latin typeface="Andale Mono" panose="020B0509000000000004" pitchFamily="49" charset="0"/>
              </a:rPr>
              <a:t>jms</a:t>
            </a:r>
            <a:r>
              <a:rPr lang="en-GB" sz="1400" dirty="0">
                <a:latin typeface="Andale Mono" panose="020B0509000000000004" pitchFamily="49" charset="0"/>
              </a:rPr>
              <a:t> $15f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00c </a:t>
            </a:r>
            <a:r>
              <a:rPr lang="en-GB" sz="1400" dirty="0" err="1">
                <a:latin typeface="Andale Mono" panose="020B0509000000000004" pitchFamily="49" charset="0"/>
              </a:rPr>
              <a:t>ld</a:t>
            </a:r>
            <a:r>
              <a:rPr lang="en-GB" sz="1400" dirty="0">
                <a:latin typeface="Andale Mono" panose="020B0509000000000004" pitchFamily="49" charset="0"/>
              </a:rPr>
              <a:t> 13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00d </a:t>
            </a:r>
            <a:r>
              <a:rPr lang="en-GB" sz="1400" dirty="0" err="1">
                <a:latin typeface="Andale Mono" panose="020B0509000000000004" pitchFamily="49" charset="0"/>
              </a:rPr>
              <a:t>jcn</a:t>
            </a:r>
            <a:r>
              <a:rPr lang="en-GB" sz="1400" dirty="0">
                <a:latin typeface="Andale Mono" panose="020B0509000000000004" pitchFamily="49" charset="0"/>
              </a:rPr>
              <a:t> AN $029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00f </a:t>
            </a:r>
            <a:r>
              <a:rPr lang="en-GB" sz="1400" dirty="0" err="1">
                <a:latin typeface="Andale Mono" panose="020B0509000000000004" pitchFamily="49" charset="0"/>
              </a:rPr>
              <a:t>inc</a:t>
            </a:r>
            <a:r>
              <a:rPr lang="en-GB" sz="1400" dirty="0">
                <a:latin typeface="Andale Mono" panose="020B0509000000000004" pitchFamily="49" charset="0"/>
              </a:rPr>
              <a:t> 8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010 </a:t>
            </a:r>
            <a:r>
              <a:rPr lang="en-GB" sz="1400" dirty="0" err="1">
                <a:latin typeface="Andale Mono" panose="020B0509000000000004" pitchFamily="49" charset="0"/>
              </a:rPr>
              <a:t>jms</a:t>
            </a:r>
            <a:r>
              <a:rPr lang="en-GB" sz="1400" dirty="0">
                <a:latin typeface="Andale Mono" panose="020B0509000000000004" pitchFamily="49" charset="0"/>
              </a:rPr>
              <a:t> $173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012 </a:t>
            </a:r>
            <a:r>
              <a:rPr lang="en-GB" sz="1400" dirty="0" err="1">
                <a:latin typeface="Andale Mono" panose="020B0509000000000004" pitchFamily="49" charset="0"/>
              </a:rPr>
              <a:t>src</a:t>
            </a:r>
            <a:r>
              <a:rPr lang="en-GB" sz="1400" dirty="0">
                <a:latin typeface="Andale Mono" panose="020B0509000000000004" pitchFamily="49" charset="0"/>
              </a:rPr>
              <a:t> 3&lt;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013 rd0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014 </a:t>
            </a:r>
            <a:r>
              <a:rPr lang="en-GB" sz="1400" dirty="0" err="1">
                <a:latin typeface="Andale Mono" panose="020B0509000000000004" pitchFamily="49" charset="0"/>
              </a:rPr>
              <a:t>ral</a:t>
            </a:r>
            <a:endParaRPr lang="en-GB" sz="1400" dirty="0">
              <a:latin typeface="Andale Mono" panose="020B0509000000000004" pitchFamily="49" charset="0"/>
            </a:endParaRPr>
          </a:p>
          <a:p>
            <a:r>
              <a:rPr lang="en-GB" sz="1400" dirty="0">
                <a:latin typeface="Andale Mono" panose="020B0509000000000004" pitchFamily="49" charset="0"/>
              </a:rPr>
              <a:t>015 </a:t>
            </a:r>
            <a:r>
              <a:rPr lang="en-GB" sz="1400" dirty="0" err="1">
                <a:latin typeface="Andale Mono" panose="020B0509000000000004" pitchFamily="49" charset="0"/>
              </a:rPr>
              <a:t>xch</a:t>
            </a:r>
            <a:r>
              <a:rPr lang="en-GB" sz="1400" dirty="0">
                <a:latin typeface="Andale Mono" panose="020B0509000000000004" pitchFamily="49" charset="0"/>
              </a:rPr>
              <a:t> 3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016 </a:t>
            </a:r>
            <a:r>
              <a:rPr lang="en-GB" sz="1400" dirty="0" err="1">
                <a:latin typeface="Andale Mono" panose="020B0509000000000004" pitchFamily="49" charset="0"/>
              </a:rPr>
              <a:t>inc</a:t>
            </a:r>
            <a:r>
              <a:rPr lang="en-GB" sz="1400" dirty="0">
                <a:latin typeface="Andale Mono" panose="020B0509000000000004" pitchFamily="49" charset="0"/>
              </a:rPr>
              <a:t> 8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017 </a:t>
            </a:r>
            <a:r>
              <a:rPr lang="en-GB" sz="1400" dirty="0" err="1">
                <a:latin typeface="Andale Mono" panose="020B0509000000000004" pitchFamily="49" charset="0"/>
              </a:rPr>
              <a:t>clb</a:t>
            </a:r>
            <a:r>
              <a:rPr lang="en-GB" sz="1400" dirty="0">
                <a:latin typeface="Andale Mono" panose="020B0509000000000004" pitchFamily="49" charset="0"/>
              </a:rPr>
              <a:t>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018 </a:t>
            </a:r>
            <a:r>
              <a:rPr lang="en-GB" sz="1400" dirty="0" err="1">
                <a:latin typeface="Andale Mono" panose="020B0509000000000004" pitchFamily="49" charset="0"/>
              </a:rPr>
              <a:t>jms</a:t>
            </a:r>
            <a:r>
              <a:rPr lang="en-GB" sz="1400" dirty="0">
                <a:latin typeface="Andale Mono" panose="020B0509000000000004" pitchFamily="49" charset="0"/>
              </a:rPr>
              <a:t> $1a0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01a </a:t>
            </a:r>
            <a:r>
              <a:rPr lang="en-GB" sz="1400" dirty="0" err="1">
                <a:latin typeface="Andale Mono" panose="020B0509000000000004" pitchFamily="49" charset="0"/>
              </a:rPr>
              <a:t>cmc</a:t>
            </a:r>
            <a:r>
              <a:rPr lang="en-GB" sz="1400" dirty="0">
                <a:latin typeface="Andale Mono" panose="020B0509000000000004" pitchFamily="49" charset="0"/>
              </a:rPr>
              <a:t>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01b </a:t>
            </a:r>
            <a:r>
              <a:rPr lang="en-GB" sz="1400" dirty="0" err="1">
                <a:latin typeface="Andale Mono" panose="020B0509000000000004" pitchFamily="49" charset="0"/>
              </a:rPr>
              <a:t>xch</a:t>
            </a:r>
            <a:r>
              <a:rPr lang="en-GB" sz="1400" dirty="0">
                <a:latin typeface="Andale Mono" panose="020B0509000000000004" pitchFamily="49" charset="0"/>
              </a:rPr>
              <a:t> 3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01c </a:t>
            </a:r>
            <a:r>
              <a:rPr lang="en-GB" sz="1400" dirty="0" err="1">
                <a:latin typeface="Andale Mono" panose="020B0509000000000004" pitchFamily="49" charset="0"/>
              </a:rPr>
              <a:t>ral</a:t>
            </a:r>
            <a:endParaRPr lang="en-GB" sz="1400" dirty="0">
              <a:latin typeface="Andale Mono" panose="020B0509000000000004" pitchFamily="49" charset="0"/>
            </a:endParaRPr>
          </a:p>
          <a:p>
            <a:r>
              <a:rPr lang="en-GB" sz="1400" dirty="0">
                <a:latin typeface="Andale Mono" panose="020B0509000000000004" pitchFamily="49" charset="0"/>
              </a:rPr>
              <a:t>01d </a:t>
            </a:r>
            <a:r>
              <a:rPr lang="en-GB" sz="1400" dirty="0" err="1">
                <a:latin typeface="Andale Mono" panose="020B0509000000000004" pitchFamily="49" charset="0"/>
              </a:rPr>
              <a:t>wmp</a:t>
            </a:r>
            <a:r>
              <a:rPr lang="en-GB" sz="1400" dirty="0">
                <a:latin typeface="Andale Mono" panose="020B0509000000000004" pitchFamily="49" charset="0"/>
              </a:rPr>
              <a:t>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01e </a:t>
            </a:r>
            <a:r>
              <a:rPr lang="en-GB" sz="1400" dirty="0" err="1">
                <a:latin typeface="Andale Mono" panose="020B0509000000000004" pitchFamily="49" charset="0"/>
              </a:rPr>
              <a:t>inc</a:t>
            </a:r>
            <a:r>
              <a:rPr lang="en-GB" sz="1400" dirty="0">
                <a:latin typeface="Andale Mono" panose="020B0509000000000004" pitchFamily="49" charset="0"/>
              </a:rPr>
              <a:t> 6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01f </a:t>
            </a:r>
            <a:r>
              <a:rPr lang="en-GB" sz="1400" dirty="0" err="1">
                <a:latin typeface="Andale Mono" panose="020B0509000000000004" pitchFamily="49" charset="0"/>
              </a:rPr>
              <a:t>src</a:t>
            </a:r>
            <a:r>
              <a:rPr lang="en-GB" sz="1400" dirty="0">
                <a:latin typeface="Andale Mono" panose="020B0509000000000004" pitchFamily="49" charset="0"/>
              </a:rPr>
              <a:t> 3&lt; </a:t>
            </a:r>
          </a:p>
          <a:p>
            <a:r>
              <a:rPr lang="en-GB" sz="1400" dirty="0">
                <a:latin typeface="Andale Mono" panose="020B0509000000000004" pitchFamily="49" charset="0"/>
              </a:rPr>
              <a:t>020 </a:t>
            </a:r>
            <a:r>
              <a:rPr lang="en-GB" sz="1400" dirty="0" err="1">
                <a:latin typeface="Andale Mono" panose="020B0509000000000004" pitchFamily="49" charset="0"/>
              </a:rPr>
              <a:t>rdr</a:t>
            </a:r>
            <a:r>
              <a:rPr lang="en-GB" sz="1400" dirty="0">
                <a:latin typeface="Andale Mono" panose="020B0509000000000004" pitchFamily="49" charset="0"/>
              </a:rPr>
              <a:t> </a:t>
            </a:r>
            <a:endParaRPr lang="en-US" sz="1400" dirty="0">
              <a:latin typeface="Andale Mono" panose="020B05090000000000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0ADAA9-B01D-3D4F-8280-4A690D62BF3B}"/>
              </a:ext>
            </a:extLst>
          </p:cNvPr>
          <p:cNvSpPr txBox="1"/>
          <p:nvPr/>
        </p:nvSpPr>
        <p:spPr>
          <a:xfrm>
            <a:off x="0" y="62399"/>
            <a:ext cx="7096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 from Busicom-141PF Calculator ROM disassembly - First 32 words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A3D1AD-5DDA-194F-A2FE-10E2F8CBC046}"/>
              </a:ext>
            </a:extLst>
          </p:cNvPr>
          <p:cNvSpPr txBox="1"/>
          <p:nvPr/>
        </p:nvSpPr>
        <p:spPr>
          <a:xfrm>
            <a:off x="0" y="6573026"/>
            <a:ext cx="7321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https://www.4004.com/2009/Busicom-141PF-Calculator_asm_rel-1-0-1.txt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42903E-4BAF-5747-BF77-37A127B72BA1}"/>
              </a:ext>
            </a:extLst>
          </p:cNvPr>
          <p:cNvSpPr txBox="1"/>
          <p:nvPr/>
        </p:nvSpPr>
        <p:spPr>
          <a:xfrm>
            <a:off x="5361381" y="524064"/>
            <a:ext cx="2537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Pyntel4004 Disassembler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462033-0382-8944-9D2B-B694CB566329}"/>
              </a:ext>
            </a:extLst>
          </p:cNvPr>
          <p:cNvSpPr txBox="1"/>
          <p:nvPr/>
        </p:nvSpPr>
        <p:spPr>
          <a:xfrm>
            <a:off x="9395305" y="524064"/>
            <a:ext cx="1527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 Code *</a:t>
            </a:r>
          </a:p>
        </p:txBody>
      </p:sp>
    </p:spTree>
    <p:extLst>
      <p:ext uri="{BB962C8B-B14F-4D97-AF65-F5344CB8AC3E}">
        <p14:creationId xmlns:p14="http://schemas.microsoft.com/office/powerpoint/2010/main" val="1547316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BDB829-D168-CF42-9DD4-3C5275E63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5148" y="1808018"/>
            <a:ext cx="2804070" cy="30479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612010-2911-1946-9111-1F507D55E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764" y="1190310"/>
            <a:ext cx="5364307" cy="4283318"/>
          </a:xfrm>
          <a:prstGeom prst="rect">
            <a:avLst/>
          </a:prstGeo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3FD2A9DA-2339-4548-973E-72A913A40596}"/>
              </a:ext>
            </a:extLst>
          </p:cNvPr>
          <p:cNvSpPr/>
          <p:nvPr/>
        </p:nvSpPr>
        <p:spPr>
          <a:xfrm>
            <a:off x="4649218" y="2583868"/>
            <a:ext cx="519546" cy="1496202"/>
          </a:xfrm>
          <a:prstGeom prst="rightArrow">
            <a:avLst>
              <a:gd name="adj1" fmla="val 66668"/>
              <a:gd name="adj2" fmla="val 50000"/>
            </a:avLst>
          </a:prstGeom>
          <a:solidFill>
            <a:srgbClr val="FFFF00"/>
          </a:solidFill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791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F2AEC22-D01C-3D46-8527-B4A222142E12}"/>
              </a:ext>
            </a:extLst>
          </p:cNvPr>
          <p:cNvGrpSpPr/>
          <p:nvPr/>
        </p:nvGrpSpPr>
        <p:grpSpPr>
          <a:xfrm>
            <a:off x="1604353" y="1298488"/>
            <a:ext cx="3153427" cy="540000"/>
            <a:chOff x="6267794" y="658408"/>
            <a:chExt cx="2880000" cy="54000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2D41EB2-5DB4-E846-8717-8CCD6EAD65B7}"/>
                </a:ext>
              </a:extLst>
            </p:cNvPr>
            <p:cNvSpPr txBox="1"/>
            <p:nvPr/>
          </p:nvSpPr>
          <p:spPr>
            <a:xfrm>
              <a:off x="6267794" y="658408"/>
              <a:ext cx="288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D425887-966D-2642-A5E0-E1A764AAD66A}"/>
                </a:ext>
              </a:extLst>
            </p:cNvPr>
            <p:cNvSpPr txBox="1"/>
            <p:nvPr/>
          </p:nvSpPr>
          <p:spPr>
            <a:xfrm>
              <a:off x="6267794" y="658408"/>
              <a:ext cx="144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1E26FC8-A08F-5248-9CE6-0D8A2FACEDF4}"/>
                </a:ext>
              </a:extLst>
            </p:cNvPr>
            <p:cNvSpPr txBox="1"/>
            <p:nvPr/>
          </p:nvSpPr>
          <p:spPr>
            <a:xfrm>
              <a:off x="626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8C19830-47F1-564A-A8AC-4140D7B55C3D}"/>
                </a:ext>
              </a:extLst>
            </p:cNvPr>
            <p:cNvSpPr txBox="1"/>
            <p:nvPr/>
          </p:nvSpPr>
          <p:spPr>
            <a:xfrm>
              <a:off x="770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84C5AC2-971C-9F46-A13D-7BCDCE1B9E12}"/>
                </a:ext>
              </a:extLst>
            </p:cNvPr>
            <p:cNvSpPr txBox="1"/>
            <p:nvPr/>
          </p:nvSpPr>
          <p:spPr>
            <a:xfrm>
              <a:off x="6267794" y="658408"/>
              <a:ext cx="36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B2C7C63-7288-4149-A4D7-FDB86F78471A}"/>
                </a:ext>
              </a:extLst>
            </p:cNvPr>
            <p:cNvSpPr txBox="1"/>
            <p:nvPr/>
          </p:nvSpPr>
          <p:spPr>
            <a:xfrm>
              <a:off x="734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D14798B-7160-3846-A0A6-8214961AFD49}"/>
                </a:ext>
              </a:extLst>
            </p:cNvPr>
            <p:cNvSpPr txBox="1"/>
            <p:nvPr/>
          </p:nvSpPr>
          <p:spPr>
            <a:xfrm>
              <a:off x="806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4319E6A-FC7C-1242-AE89-C12C0346F3D7}"/>
              </a:ext>
            </a:extLst>
          </p:cNvPr>
          <p:cNvSpPr txBox="1"/>
          <p:nvPr/>
        </p:nvSpPr>
        <p:spPr>
          <a:xfrm>
            <a:off x="1600428" y="1276100"/>
            <a:ext cx="3324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0  0  0  1  C</a:t>
            </a:r>
            <a:r>
              <a:rPr lang="en-US" sz="2000" baseline="-25000" dirty="0"/>
              <a:t>1</a:t>
            </a:r>
            <a:r>
              <a:rPr lang="en-US" sz="3200" dirty="0"/>
              <a:t> C</a:t>
            </a:r>
            <a:r>
              <a:rPr lang="en-US" baseline="-25000" dirty="0"/>
              <a:t>2</a:t>
            </a:r>
            <a:r>
              <a:rPr lang="en-US" sz="3200" dirty="0"/>
              <a:t> C</a:t>
            </a:r>
            <a:r>
              <a:rPr lang="en-US" baseline="-25000" dirty="0"/>
              <a:t>3</a:t>
            </a:r>
            <a:r>
              <a:rPr lang="en-US" sz="3200" dirty="0"/>
              <a:t> C</a:t>
            </a:r>
            <a:r>
              <a:rPr lang="en-US" baseline="-25000" dirty="0"/>
              <a:t>4</a:t>
            </a:r>
            <a:endParaRPr lang="en-US" sz="3200" baseline="-250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7EE9607-FA22-634A-B245-8F700E839056}"/>
              </a:ext>
            </a:extLst>
          </p:cNvPr>
          <p:cNvGrpSpPr/>
          <p:nvPr/>
        </p:nvGrpSpPr>
        <p:grpSpPr>
          <a:xfrm>
            <a:off x="4816979" y="1298488"/>
            <a:ext cx="3276697" cy="540000"/>
            <a:chOff x="1548747" y="1298488"/>
            <a:chExt cx="3276697" cy="54000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84F11099-9D9E-1340-AA04-27C0E42BC4A8}"/>
                </a:ext>
              </a:extLst>
            </p:cNvPr>
            <p:cNvGrpSpPr/>
            <p:nvPr/>
          </p:nvGrpSpPr>
          <p:grpSpPr>
            <a:xfrm>
              <a:off x="1604353" y="1298488"/>
              <a:ext cx="3153427" cy="540000"/>
              <a:chOff x="6267794" y="658408"/>
              <a:chExt cx="2880000" cy="540000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822F325-73C1-BF48-BFFC-5DE5DCDBB1A3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288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2EE8F97-ACE3-C24D-BAF1-4B61E4AFCAFE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144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8540A3C-ACC4-DD49-8764-9C8A734BFA71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C40B43C-710D-D444-9FB8-A6A5EF4ED356}"/>
                  </a:ext>
                </a:extLst>
              </p:cNvPr>
              <p:cNvSpPr txBox="1"/>
              <p:nvPr/>
            </p:nvSpPr>
            <p:spPr>
              <a:xfrm>
                <a:off x="770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C0D3313-F688-774E-A73E-760B15137287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36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43CD0E4A-73FB-4542-B120-15BBA1A21575}"/>
                  </a:ext>
                </a:extLst>
              </p:cNvPr>
              <p:cNvSpPr txBox="1"/>
              <p:nvPr/>
            </p:nvSpPr>
            <p:spPr>
              <a:xfrm>
                <a:off x="734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2C3F4FD-25D9-D745-AD55-14BE08548010}"/>
                  </a:ext>
                </a:extLst>
              </p:cNvPr>
              <p:cNvSpPr txBox="1"/>
              <p:nvPr/>
            </p:nvSpPr>
            <p:spPr>
              <a:xfrm>
                <a:off x="80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13E71FB-F2A0-9141-A324-6D91B5590B91}"/>
                </a:ext>
              </a:extLst>
            </p:cNvPr>
            <p:cNvSpPr txBox="1"/>
            <p:nvPr/>
          </p:nvSpPr>
          <p:spPr>
            <a:xfrm>
              <a:off x="1548747" y="1298488"/>
              <a:ext cx="327669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A</a:t>
              </a:r>
              <a:r>
                <a:rPr lang="en-US" sz="2800" baseline="-25000" dirty="0"/>
                <a:t>2</a:t>
              </a:r>
              <a:r>
                <a:rPr lang="en-US" sz="2800" dirty="0"/>
                <a:t> A</a:t>
              </a:r>
              <a:r>
                <a:rPr lang="en-US" sz="2800" baseline="-25000" dirty="0"/>
                <a:t>2 </a:t>
              </a:r>
              <a:r>
                <a:rPr lang="en-US" sz="2800" dirty="0"/>
                <a:t>A</a:t>
              </a:r>
              <a:r>
                <a:rPr lang="en-US" sz="2800" baseline="-25000" dirty="0"/>
                <a:t>2</a:t>
              </a:r>
              <a:r>
                <a:rPr lang="en-US" sz="2800" dirty="0"/>
                <a:t> A</a:t>
              </a:r>
              <a:r>
                <a:rPr lang="en-US" sz="2800" baseline="-25000" dirty="0"/>
                <a:t>2</a:t>
              </a:r>
              <a:r>
                <a:rPr lang="en-US" sz="2800" dirty="0"/>
                <a:t> A</a:t>
              </a:r>
              <a:r>
                <a:rPr lang="en-US" sz="2800" baseline="-25000" dirty="0"/>
                <a:t>1 </a:t>
              </a:r>
              <a:r>
                <a:rPr lang="en-US" sz="2800" dirty="0"/>
                <a:t>A</a:t>
              </a:r>
              <a:r>
                <a:rPr lang="en-US" sz="2800" baseline="-25000" dirty="0"/>
                <a:t>1 </a:t>
              </a:r>
              <a:r>
                <a:rPr lang="en-US" sz="2800" dirty="0"/>
                <a:t>A</a:t>
              </a:r>
              <a:r>
                <a:rPr lang="en-US" sz="2800" baseline="-25000" dirty="0"/>
                <a:t>1 </a:t>
              </a:r>
              <a:r>
                <a:rPr lang="en-US" sz="2800" dirty="0"/>
                <a:t>A</a:t>
              </a:r>
              <a:r>
                <a:rPr lang="en-US" sz="2800" baseline="-25000" dirty="0"/>
                <a:t>1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7885CF8-1F52-0C4E-ACCA-BB4591C770EB}"/>
              </a:ext>
            </a:extLst>
          </p:cNvPr>
          <p:cNvGrpSpPr/>
          <p:nvPr/>
        </p:nvGrpSpPr>
        <p:grpSpPr>
          <a:xfrm>
            <a:off x="6687669" y="2371100"/>
            <a:ext cx="6096000" cy="2308324"/>
            <a:chOff x="3048000" y="2828836"/>
            <a:chExt cx="6096000" cy="2308324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7FE7B6B-8F6E-D146-818C-6556E42D9FE4}"/>
                </a:ext>
              </a:extLst>
            </p:cNvPr>
            <p:cNvSpPr/>
            <p:nvPr/>
          </p:nvSpPr>
          <p:spPr>
            <a:xfrm>
              <a:off x="3048000" y="2828836"/>
              <a:ext cx="6096000" cy="230832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If 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3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4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 is true:</a:t>
              </a:r>
            </a:p>
            <a:p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	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       PM</a:t>
              </a:r>
              <a:br>
                <a:rPr lang="en-GB" dirty="0"/>
              </a:br>
              <a:r>
                <a:rPr lang="en-GB"/>
                <a:t>	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       PL</a:t>
              </a:r>
              <a:endParaRPr lang="en-GB" dirty="0">
                <a:solidFill>
                  <a:srgbClr val="333333"/>
                </a:solidFill>
                <a:latin typeface="Arial" panose="020B0604020202020204" pitchFamily="34" charset="0"/>
              </a:endParaRPr>
            </a:p>
            <a:p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	PH unchanged</a:t>
              </a:r>
              <a:br>
                <a:rPr lang="en-GB" dirty="0"/>
              </a:b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if 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3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4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 is false:</a:t>
              </a:r>
              <a:br>
                <a:rPr lang="en-GB" dirty="0"/>
              </a:br>
              <a:r>
                <a:rPr lang="en-GB" dirty="0"/>
                <a:t>	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(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PH)             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PH</a:t>
              </a:r>
            </a:p>
            <a:p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	(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PM)            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PM</a:t>
              </a:r>
            </a:p>
            <a:p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	(PL + </a:t>
              </a:r>
              <a:r>
                <a:rPr lang="en-GB">
                  <a:solidFill>
                    <a:srgbClr val="333333"/>
                  </a:solidFill>
                  <a:latin typeface="Arial" panose="020B0604020202020204" pitchFamily="34" charset="0"/>
                </a:rPr>
                <a:t>2)       PL</a:t>
              </a:r>
              <a:endParaRPr lang="en-US" dirty="0"/>
            </a:p>
          </p:txBody>
        </p:sp>
        <p:sp>
          <p:nvSpPr>
            <p:cNvPr id="24" name="Right Arrow 23">
              <a:extLst>
                <a:ext uri="{FF2B5EF4-FFF2-40B4-BE49-F238E27FC236}">
                  <a16:creationId xmlns:a16="http://schemas.microsoft.com/office/drawing/2014/main" id="{6BD129CC-52F0-9145-A9F2-AD0D1D53CD0B}"/>
                </a:ext>
              </a:extLst>
            </p:cNvPr>
            <p:cNvSpPr/>
            <p:nvPr/>
          </p:nvSpPr>
          <p:spPr>
            <a:xfrm>
              <a:off x="5113316" y="322361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BA2FD1DA-EA76-464D-9A64-6099F2C46ABA}"/>
                </a:ext>
              </a:extLst>
            </p:cNvPr>
            <p:cNvSpPr/>
            <p:nvPr/>
          </p:nvSpPr>
          <p:spPr>
            <a:xfrm>
              <a:off x="5113316" y="3504636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6" name="Right Arrow 25">
              <a:extLst>
                <a:ext uri="{FF2B5EF4-FFF2-40B4-BE49-F238E27FC236}">
                  <a16:creationId xmlns:a16="http://schemas.microsoft.com/office/drawing/2014/main" id="{B76F423B-DF09-8B4D-AA0F-E514CD9EED61}"/>
                </a:ext>
              </a:extLst>
            </p:cNvPr>
            <p:cNvSpPr/>
            <p:nvPr/>
          </p:nvSpPr>
          <p:spPr>
            <a:xfrm>
              <a:off x="4591034" y="4327490"/>
              <a:ext cx="675729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7" name="Right Arrow 26">
              <a:extLst>
                <a:ext uri="{FF2B5EF4-FFF2-40B4-BE49-F238E27FC236}">
                  <a16:creationId xmlns:a16="http://schemas.microsoft.com/office/drawing/2014/main" id="{0D48E6A2-35A1-C442-9C1E-CD0F30BA6067}"/>
                </a:ext>
              </a:extLst>
            </p:cNvPr>
            <p:cNvSpPr/>
            <p:nvPr/>
          </p:nvSpPr>
          <p:spPr>
            <a:xfrm>
              <a:off x="4604333" y="4590222"/>
              <a:ext cx="64672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9" name="Right Arrow 28">
              <a:extLst>
                <a:ext uri="{FF2B5EF4-FFF2-40B4-BE49-F238E27FC236}">
                  <a16:creationId xmlns:a16="http://schemas.microsoft.com/office/drawing/2014/main" id="{5B0F677B-8B08-F149-8D06-5306688ED6B9}"/>
                </a:ext>
              </a:extLst>
            </p:cNvPr>
            <p:cNvSpPr/>
            <p:nvPr/>
          </p:nvSpPr>
          <p:spPr>
            <a:xfrm>
              <a:off x="4944163" y="4877365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2BD5B4F2-4CAB-DB47-AE26-C486DA40C9DB}"/>
              </a:ext>
            </a:extLst>
          </p:cNvPr>
          <p:cNvGrpSpPr/>
          <p:nvPr/>
        </p:nvGrpSpPr>
        <p:grpSpPr>
          <a:xfrm>
            <a:off x="561683" y="2702055"/>
            <a:ext cx="5094580" cy="1839069"/>
            <a:chOff x="416520" y="2989198"/>
            <a:chExt cx="5094580" cy="1839069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98E71741-1578-9B4D-85B4-887CC3706942}"/>
                </a:ext>
              </a:extLst>
            </p:cNvPr>
            <p:cNvGrpSpPr/>
            <p:nvPr/>
          </p:nvGrpSpPr>
          <p:grpSpPr>
            <a:xfrm>
              <a:off x="416520" y="2989198"/>
              <a:ext cx="1760892" cy="584775"/>
              <a:chOff x="2424486" y="3489379"/>
              <a:chExt cx="1760892" cy="584775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ABE01E0A-A1B7-6B47-B0A0-3AE34EC58122}"/>
                  </a:ext>
                </a:extLst>
              </p:cNvPr>
              <p:cNvSpPr txBox="1"/>
              <p:nvPr/>
            </p:nvSpPr>
            <p:spPr>
              <a:xfrm>
                <a:off x="2424486" y="3489379"/>
                <a:ext cx="176089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C</a:t>
                </a:r>
                <a:r>
                  <a:rPr lang="en-US" sz="2000" baseline="-25000" dirty="0"/>
                  <a:t>1</a:t>
                </a:r>
                <a:r>
                  <a:rPr lang="en-US" sz="3200" dirty="0"/>
                  <a:t> C</a:t>
                </a:r>
                <a:r>
                  <a:rPr lang="en-US" baseline="-25000" dirty="0"/>
                  <a:t>2</a:t>
                </a:r>
                <a:r>
                  <a:rPr lang="en-US" sz="3200" dirty="0"/>
                  <a:t> C</a:t>
                </a:r>
                <a:r>
                  <a:rPr lang="en-US" baseline="-25000" dirty="0"/>
                  <a:t>3</a:t>
                </a:r>
                <a:r>
                  <a:rPr lang="en-US" sz="3200" dirty="0"/>
                  <a:t> C</a:t>
                </a:r>
                <a:r>
                  <a:rPr lang="en-US" baseline="-25000" dirty="0"/>
                  <a:t>4</a:t>
                </a:r>
                <a:endParaRPr lang="en-US" sz="3200" baseline="-25000" dirty="0"/>
              </a:p>
            </p:txBody>
          </p: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9E38235F-D1EE-FC43-94EB-E2D2C1CBC99F}"/>
                  </a:ext>
                </a:extLst>
              </p:cNvPr>
              <p:cNvGrpSpPr/>
              <p:nvPr/>
            </p:nvGrpSpPr>
            <p:grpSpPr>
              <a:xfrm>
                <a:off x="2474570" y="3534154"/>
                <a:ext cx="1576714" cy="540000"/>
                <a:chOff x="3378158" y="3407889"/>
                <a:chExt cx="1576714" cy="540000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C9A29F95-435B-B84E-A387-EAA5F5E451D6}"/>
                    </a:ext>
                  </a:extLst>
                </p:cNvPr>
                <p:cNvSpPr txBox="1"/>
                <p:nvPr/>
              </p:nvSpPr>
              <p:spPr>
                <a:xfrm>
                  <a:off x="3378158" y="3407889"/>
                  <a:ext cx="1576714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878E4B89-DF5A-7246-97BB-E518D8FC7C4C}"/>
                    </a:ext>
                  </a:extLst>
                </p:cNvPr>
                <p:cNvSpPr txBox="1"/>
                <p:nvPr/>
              </p:nvSpPr>
              <p:spPr>
                <a:xfrm>
                  <a:off x="3378158" y="3407889"/>
                  <a:ext cx="788357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FFC3EC2E-D20B-E145-8403-00117C3433C5}"/>
                    </a:ext>
                  </a:extLst>
                </p:cNvPr>
                <p:cNvSpPr txBox="1"/>
                <p:nvPr/>
              </p:nvSpPr>
              <p:spPr>
                <a:xfrm>
                  <a:off x="3772337" y="3407889"/>
                  <a:ext cx="788357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03CB881-FB4B-C849-AD01-C969BE1AC594}"/>
                </a:ext>
              </a:extLst>
            </p:cNvPr>
            <p:cNvSpPr txBox="1"/>
            <p:nvPr/>
          </p:nvSpPr>
          <p:spPr>
            <a:xfrm>
              <a:off x="1998531" y="3677804"/>
              <a:ext cx="32954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Jump if the 4004 Test Signal is = 0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F626D979-CD20-A645-AE13-B88DD956AC8B}"/>
                </a:ext>
              </a:extLst>
            </p:cNvPr>
            <p:cNvSpPr txBox="1"/>
            <p:nvPr/>
          </p:nvSpPr>
          <p:spPr>
            <a:xfrm>
              <a:off x="1998531" y="3940536"/>
              <a:ext cx="2676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Jump if the Carry Bit  is = 1</a:t>
              </a:r>
            </a:p>
          </p:txBody>
        </p:sp>
        <p:sp>
          <p:nvSpPr>
            <p:cNvPr id="49" name="Bent Up Arrow 48">
              <a:extLst>
                <a:ext uri="{FF2B5EF4-FFF2-40B4-BE49-F238E27FC236}">
                  <a16:creationId xmlns:a16="http://schemas.microsoft.com/office/drawing/2014/main" id="{9C063F2B-7E51-6E4D-8329-E7B0FAAA2DF7}"/>
                </a:ext>
              </a:extLst>
            </p:cNvPr>
            <p:cNvSpPr/>
            <p:nvPr/>
          </p:nvSpPr>
          <p:spPr>
            <a:xfrm flipH="1">
              <a:off x="1776141" y="3618748"/>
              <a:ext cx="264265" cy="262732"/>
            </a:xfrm>
            <a:prstGeom prst="bentUp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0" name="Bent Up Arrow 49">
              <a:extLst>
                <a:ext uri="{FF2B5EF4-FFF2-40B4-BE49-F238E27FC236}">
                  <a16:creationId xmlns:a16="http://schemas.microsoft.com/office/drawing/2014/main" id="{9F687484-8206-AC4B-8A2D-34ADD01C945E}"/>
                </a:ext>
              </a:extLst>
            </p:cNvPr>
            <p:cNvSpPr/>
            <p:nvPr/>
          </p:nvSpPr>
          <p:spPr>
            <a:xfrm flipH="1">
              <a:off x="1379964" y="3618748"/>
              <a:ext cx="660442" cy="570239"/>
            </a:xfrm>
            <a:prstGeom prst="bentUpArrow">
              <a:avLst>
                <a:gd name="adj1" fmla="val 11535"/>
                <a:gd name="adj2" fmla="val 11535"/>
                <a:gd name="adj3" fmla="val 17655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92F7112-84FB-4C4D-B4AB-91591EB681D7}"/>
                </a:ext>
              </a:extLst>
            </p:cNvPr>
            <p:cNvSpPr txBox="1"/>
            <p:nvPr/>
          </p:nvSpPr>
          <p:spPr>
            <a:xfrm>
              <a:off x="2040406" y="3319134"/>
              <a:ext cx="34706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If the indicated Condition Bit is = 1: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E263189-8D4C-8147-8FAA-A3706269EBC8}"/>
                </a:ext>
              </a:extLst>
            </p:cNvPr>
            <p:cNvSpPr txBox="1"/>
            <p:nvPr/>
          </p:nvSpPr>
          <p:spPr>
            <a:xfrm>
              <a:off x="1998531" y="4210116"/>
              <a:ext cx="29262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Jump if the Accumulator = 0</a:t>
              </a:r>
            </a:p>
          </p:txBody>
        </p:sp>
        <p:sp>
          <p:nvSpPr>
            <p:cNvPr id="53" name="Bent Up Arrow 52">
              <a:extLst>
                <a:ext uri="{FF2B5EF4-FFF2-40B4-BE49-F238E27FC236}">
                  <a16:creationId xmlns:a16="http://schemas.microsoft.com/office/drawing/2014/main" id="{D917B3EF-9C52-374C-BFB7-BF29FD0A237F}"/>
                </a:ext>
              </a:extLst>
            </p:cNvPr>
            <p:cNvSpPr/>
            <p:nvPr/>
          </p:nvSpPr>
          <p:spPr>
            <a:xfrm flipH="1">
              <a:off x="1020052" y="3633029"/>
              <a:ext cx="1020353" cy="822135"/>
            </a:xfrm>
            <a:prstGeom prst="bentUpArrow">
              <a:avLst>
                <a:gd name="adj1" fmla="val 8988"/>
                <a:gd name="adj2" fmla="val 10261"/>
                <a:gd name="adj3" fmla="val 13410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0187574-195A-DE4E-B7C2-41F2C7F6C136}"/>
                </a:ext>
              </a:extLst>
            </p:cNvPr>
            <p:cNvSpPr txBox="1"/>
            <p:nvPr/>
          </p:nvSpPr>
          <p:spPr>
            <a:xfrm>
              <a:off x="1998531" y="4458935"/>
              <a:ext cx="30828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Invert ALL the other conditions</a:t>
              </a:r>
            </a:p>
          </p:txBody>
        </p:sp>
        <p:sp>
          <p:nvSpPr>
            <p:cNvPr id="55" name="Bent Up Arrow 54">
              <a:extLst>
                <a:ext uri="{FF2B5EF4-FFF2-40B4-BE49-F238E27FC236}">
                  <a16:creationId xmlns:a16="http://schemas.microsoft.com/office/drawing/2014/main" id="{73267E3F-8CB0-7741-B0E0-C104F1DB0435}"/>
                </a:ext>
              </a:extLst>
            </p:cNvPr>
            <p:cNvSpPr/>
            <p:nvPr/>
          </p:nvSpPr>
          <p:spPr>
            <a:xfrm flipH="1">
              <a:off x="585104" y="3633030"/>
              <a:ext cx="1451850" cy="1056430"/>
            </a:xfrm>
            <a:prstGeom prst="bentUpArrow">
              <a:avLst>
                <a:gd name="adj1" fmla="val 8988"/>
                <a:gd name="adj2" fmla="val 10261"/>
                <a:gd name="adj3" fmla="val 13410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144F90A8-8CAE-C54C-B97C-C3247501E4F6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JCN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2EA33698-CD3A-724A-B8D0-538708870AC0}"/>
              </a:ext>
            </a:extLst>
          </p:cNvPr>
          <p:cNvGrpSpPr/>
          <p:nvPr/>
        </p:nvGrpSpPr>
        <p:grpSpPr>
          <a:xfrm>
            <a:off x="808646" y="5463547"/>
            <a:ext cx="6155981" cy="923330"/>
            <a:chOff x="2130760" y="5581907"/>
            <a:chExt cx="6155981" cy="923330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D5C652F0-1379-7A47-AA1C-C9DF2D078FD5}"/>
                </a:ext>
              </a:extLst>
            </p:cNvPr>
            <p:cNvSpPr/>
            <p:nvPr/>
          </p:nvSpPr>
          <p:spPr>
            <a:xfrm>
              <a:off x="2130760" y="5581907"/>
              <a:ext cx="6155981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/>
                <a:t>JUMP = C</a:t>
              </a:r>
              <a:r>
                <a:rPr lang="en-GB" baseline="-25000" dirty="0"/>
                <a:t>1</a:t>
              </a:r>
              <a:r>
                <a:rPr lang="en-GB" dirty="0"/>
                <a:t> * ((ACC = 0) * C</a:t>
              </a:r>
              <a:r>
                <a:rPr lang="en-GB" baseline="-25000" dirty="0"/>
                <a:t>2 </a:t>
              </a:r>
              <a:r>
                <a:rPr lang="en-GB" dirty="0"/>
                <a:t>+ (carry = 1) * C</a:t>
              </a:r>
              <a:r>
                <a:rPr lang="en-GB" baseline="-25000" dirty="0"/>
                <a:t>3  </a:t>
              </a:r>
              <a:r>
                <a:rPr lang="en-GB" dirty="0"/>
                <a:t>+ TEST * C</a:t>
              </a:r>
              <a:r>
                <a:rPr lang="en-GB" baseline="-25000" dirty="0"/>
                <a:t>4 </a:t>
              </a:r>
              <a:r>
                <a:rPr lang="en-GB" dirty="0"/>
                <a:t> + </a:t>
              </a:r>
            </a:p>
            <a:p>
              <a:endParaRPr lang="en-GB" dirty="0"/>
            </a:p>
            <a:p>
              <a:r>
                <a:rPr lang="en-GB"/>
                <a:t>               </a:t>
              </a:r>
              <a:r>
                <a:rPr lang="en-GB" dirty="0"/>
                <a:t>C</a:t>
              </a:r>
              <a:r>
                <a:rPr lang="en-GB" baseline="-25000" dirty="0"/>
                <a:t>1</a:t>
              </a:r>
              <a:r>
                <a:rPr lang="en-GB" dirty="0"/>
                <a:t> * (((ACC &lt;&gt; 0) + C</a:t>
              </a:r>
              <a:r>
                <a:rPr lang="en-GB" baseline="-25000" dirty="0"/>
                <a:t>2 </a:t>
              </a:r>
              <a:r>
                <a:rPr lang="en-GB" dirty="0"/>
                <a:t>) + ((carry = 0) + C</a:t>
              </a:r>
              <a:r>
                <a:rPr lang="en-GB" baseline="-25000" dirty="0"/>
                <a:t>3 </a:t>
              </a:r>
              <a:r>
                <a:rPr lang="en-GB" dirty="0"/>
                <a:t>) * (TEST + C</a:t>
              </a:r>
              <a:r>
                <a:rPr lang="en-GB" baseline="-25000" dirty="0"/>
                <a:t>4</a:t>
              </a:r>
              <a:r>
                <a:rPr lang="en-GB" dirty="0"/>
                <a:t> )</a:t>
              </a:r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3FA7F6D-3FFA-4344-8655-D93DDEDE2ABA}"/>
                </a:ext>
              </a:extLst>
            </p:cNvPr>
            <p:cNvCxnSpPr>
              <a:cxnSpLocks/>
            </p:cNvCxnSpPr>
            <p:nvPr/>
          </p:nvCxnSpPr>
          <p:spPr>
            <a:xfrm>
              <a:off x="2937878" y="5638545"/>
              <a:ext cx="243188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4BAD1536-1E18-EB40-8E74-F564ED6D15DE}"/>
                </a:ext>
              </a:extLst>
            </p:cNvPr>
            <p:cNvCxnSpPr>
              <a:cxnSpLocks/>
            </p:cNvCxnSpPr>
            <p:nvPr/>
          </p:nvCxnSpPr>
          <p:spPr>
            <a:xfrm>
              <a:off x="4695385" y="6187455"/>
              <a:ext cx="243188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07B11165-C473-3A45-8655-9CEF5071BB22}"/>
                </a:ext>
              </a:extLst>
            </p:cNvPr>
            <p:cNvCxnSpPr>
              <a:cxnSpLocks/>
            </p:cNvCxnSpPr>
            <p:nvPr/>
          </p:nvCxnSpPr>
          <p:spPr>
            <a:xfrm>
              <a:off x="6449298" y="6187455"/>
              <a:ext cx="243188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34D4B102-665C-CC46-9AC6-D5DB0CF03C44}"/>
                </a:ext>
              </a:extLst>
            </p:cNvPr>
            <p:cNvCxnSpPr>
              <a:cxnSpLocks/>
            </p:cNvCxnSpPr>
            <p:nvPr/>
          </p:nvCxnSpPr>
          <p:spPr>
            <a:xfrm>
              <a:off x="7707202" y="6187455"/>
              <a:ext cx="243188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3D3D9A7-E79E-CB46-909F-2F2D701781D7}"/>
                </a:ext>
              </a:extLst>
            </p:cNvPr>
            <p:cNvCxnSpPr>
              <a:cxnSpLocks/>
            </p:cNvCxnSpPr>
            <p:nvPr/>
          </p:nvCxnSpPr>
          <p:spPr>
            <a:xfrm>
              <a:off x="6497850" y="5638545"/>
              <a:ext cx="509853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8982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601A1E6-3524-5141-A0C3-6229BFED174F}"/>
              </a:ext>
            </a:extLst>
          </p:cNvPr>
          <p:cNvGrpSpPr/>
          <p:nvPr/>
        </p:nvGrpSpPr>
        <p:grpSpPr>
          <a:xfrm>
            <a:off x="329957" y="0"/>
            <a:ext cx="6493248" cy="4361893"/>
            <a:chOff x="1600428" y="509314"/>
            <a:chExt cx="6493248" cy="4361893"/>
          </a:xfrm>
        </p:grpSpPr>
        <p:sp>
          <p:nvSpPr>
            <p:cNvPr id="48" name="Right Arrow 47">
              <a:extLst>
                <a:ext uri="{FF2B5EF4-FFF2-40B4-BE49-F238E27FC236}">
                  <a16:creationId xmlns:a16="http://schemas.microsoft.com/office/drawing/2014/main" id="{E54035C4-2224-E24F-ADAF-C75C0DEAD565}"/>
                </a:ext>
              </a:extLst>
            </p:cNvPr>
            <p:cNvSpPr/>
            <p:nvPr/>
          </p:nvSpPr>
          <p:spPr>
            <a:xfrm rot="16200000">
              <a:off x="3638872" y="2358023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7B36D9AD-5D69-8540-BCD2-308494B2097F}"/>
                </a:ext>
              </a:extLst>
            </p:cNvPr>
            <p:cNvSpPr txBox="1"/>
            <p:nvPr/>
          </p:nvSpPr>
          <p:spPr>
            <a:xfrm>
              <a:off x="2392710" y="2562883"/>
              <a:ext cx="2869568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000 for register pair 0 or 0P</a:t>
              </a:r>
            </a:p>
            <a:p>
              <a:r>
                <a:rPr lang="en-US" dirty="0"/>
                <a:t>001 for register pair 2 or 1P</a:t>
              </a:r>
            </a:p>
            <a:p>
              <a:r>
                <a:rPr lang="en-US" dirty="0"/>
                <a:t>010 for register pair 4 or 2P</a:t>
              </a:r>
            </a:p>
            <a:p>
              <a:r>
                <a:rPr lang="en-US" dirty="0"/>
                <a:t>011 for register pair 6 or 3P</a:t>
              </a:r>
            </a:p>
            <a:p>
              <a:r>
                <a:rPr lang="en-US" dirty="0"/>
                <a:t>100 for register pair 8 or 4P</a:t>
              </a:r>
            </a:p>
            <a:p>
              <a:r>
                <a:rPr lang="en-US" dirty="0"/>
                <a:t>101 for register pair 10 or 5P</a:t>
              </a:r>
            </a:p>
            <a:p>
              <a:r>
                <a:rPr lang="en-US" dirty="0"/>
                <a:t>110 for register pair 12 or 6P</a:t>
              </a:r>
            </a:p>
            <a:p>
              <a:r>
                <a:rPr lang="en-US" dirty="0"/>
                <a:t>111 for register pair 14 or 7P</a:t>
              </a:r>
            </a:p>
          </p:txBody>
        </p:sp>
        <p:sp>
          <p:nvSpPr>
            <p:cNvPr id="61" name="Double Brace 60">
              <a:extLst>
                <a:ext uri="{FF2B5EF4-FFF2-40B4-BE49-F238E27FC236}">
                  <a16:creationId xmlns:a16="http://schemas.microsoft.com/office/drawing/2014/main" id="{256F6689-176E-5648-A146-BB89C60E8411}"/>
                </a:ext>
              </a:extLst>
            </p:cNvPr>
            <p:cNvSpPr/>
            <p:nvPr/>
          </p:nvSpPr>
          <p:spPr>
            <a:xfrm rot="16200000">
              <a:off x="5788930" y="-84186"/>
              <a:ext cx="1373582" cy="3100586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6D30DB7-6350-3944-B20C-02161F676032}"/>
                </a:ext>
              </a:extLst>
            </p:cNvPr>
            <p:cNvGrpSpPr/>
            <p:nvPr/>
          </p:nvGrpSpPr>
          <p:grpSpPr>
            <a:xfrm>
              <a:off x="1600428" y="509314"/>
              <a:ext cx="6493248" cy="1643583"/>
              <a:chOff x="1600428" y="509314"/>
              <a:chExt cx="6493248" cy="1643583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9F2AEC22-D01C-3D46-8527-B4A222142E12}"/>
                  </a:ext>
                </a:extLst>
              </p:cNvPr>
              <p:cNvGrpSpPr/>
              <p:nvPr/>
            </p:nvGrpSpPr>
            <p:grpSpPr>
              <a:xfrm>
                <a:off x="1604353" y="1298488"/>
                <a:ext cx="3153427" cy="540000"/>
                <a:chOff x="6267794" y="658408"/>
                <a:chExt cx="2880000" cy="540000"/>
              </a:xfrm>
            </p:grpSpPr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32D41EB2-5DB4-E846-8717-8CCD6EAD65B7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288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8D425887-966D-2642-A5E0-E1A764AAD66A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144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31E26FC8-A08F-5248-9CE6-0D8A2FACEDF4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08C19830-47F1-564A-A8AC-4140D7B55C3D}"/>
                    </a:ext>
                  </a:extLst>
                </p:cNvPr>
                <p:cNvSpPr txBox="1"/>
                <p:nvPr/>
              </p:nvSpPr>
              <p:spPr>
                <a:xfrm>
                  <a:off x="770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B84C5AC2-971C-9F46-A13D-7BCDCE1B9E12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36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AB2C7C63-7288-4149-A4D7-FDB86F78471A}"/>
                    </a:ext>
                  </a:extLst>
                </p:cNvPr>
                <p:cNvSpPr txBox="1"/>
                <p:nvPr/>
              </p:nvSpPr>
              <p:spPr>
                <a:xfrm>
                  <a:off x="734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5D14798B-7160-3846-A0A6-8214961AFD49}"/>
                    </a:ext>
                  </a:extLst>
                </p:cNvPr>
                <p:cNvSpPr txBox="1"/>
                <p:nvPr/>
              </p:nvSpPr>
              <p:spPr>
                <a:xfrm>
                  <a:off x="80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4319E6A-FC7C-1242-AE89-C12C0346F3D7}"/>
                  </a:ext>
                </a:extLst>
              </p:cNvPr>
              <p:cNvSpPr txBox="1"/>
              <p:nvPr/>
            </p:nvSpPr>
            <p:spPr>
              <a:xfrm>
                <a:off x="1600428" y="1276100"/>
                <a:ext cx="332499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0  0  1  0  R</a:t>
                </a:r>
                <a:r>
                  <a:rPr lang="en-US" sz="2000" baseline="-25000" dirty="0"/>
                  <a:t>p</a:t>
                </a:r>
                <a:r>
                  <a:rPr lang="en-US" sz="3200" dirty="0"/>
                  <a:t> R</a:t>
                </a:r>
                <a:r>
                  <a:rPr lang="en-US" baseline="-25000" dirty="0"/>
                  <a:t>p</a:t>
                </a:r>
                <a:r>
                  <a:rPr lang="en-US" sz="3200" dirty="0"/>
                  <a:t> R</a:t>
                </a:r>
                <a:r>
                  <a:rPr lang="en-US" baseline="-25000" dirty="0"/>
                  <a:t>p</a:t>
                </a:r>
                <a:r>
                  <a:rPr lang="en-US" sz="3200" dirty="0"/>
                  <a:t> 0</a:t>
                </a:r>
                <a:endParaRPr lang="en-US" sz="3200" baseline="-25000" dirty="0"/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07EE9607-FA22-634A-B245-8F700E839056}"/>
                  </a:ext>
                </a:extLst>
              </p:cNvPr>
              <p:cNvGrpSpPr/>
              <p:nvPr/>
            </p:nvGrpSpPr>
            <p:grpSpPr>
              <a:xfrm>
                <a:off x="4816979" y="1298488"/>
                <a:ext cx="3276697" cy="540000"/>
                <a:chOff x="1548747" y="1298488"/>
                <a:chExt cx="3276697" cy="540000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84F11099-9D9E-1340-AA04-27C0E42BC4A8}"/>
                    </a:ext>
                  </a:extLst>
                </p:cNvPr>
                <p:cNvGrpSpPr/>
                <p:nvPr/>
              </p:nvGrpSpPr>
              <p:grpSpPr>
                <a:xfrm>
                  <a:off x="1604353" y="1298488"/>
                  <a:ext cx="3153427" cy="540000"/>
                  <a:chOff x="6267794" y="658408"/>
                  <a:chExt cx="2880000" cy="540000"/>
                </a:xfrm>
              </p:grpSpPr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6822F325-73C1-BF48-BFFC-5DE5DCDBB1A3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288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02EE8F97-ACE3-C24D-BAF1-4B61E4AFCAFE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144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8" name="TextBox 17">
                    <a:extLst>
                      <a:ext uri="{FF2B5EF4-FFF2-40B4-BE49-F238E27FC236}">
                        <a16:creationId xmlns:a16="http://schemas.microsoft.com/office/drawing/2014/main" id="{F8540A3C-ACC4-DD49-8764-9C8A734BFA71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3C40B43C-710D-D444-9FB8-A6A5EF4ED356}"/>
                      </a:ext>
                    </a:extLst>
                  </p:cNvPr>
                  <p:cNvSpPr txBox="1"/>
                  <p:nvPr/>
                </p:nvSpPr>
                <p:spPr>
                  <a:xfrm>
                    <a:off x="770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0C0D3313-F688-774E-A73E-760B15137287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36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43CD0E4A-73FB-4542-B120-15BBA1A21575}"/>
                      </a:ext>
                    </a:extLst>
                  </p:cNvPr>
                  <p:cNvSpPr txBox="1"/>
                  <p:nvPr/>
                </p:nvSpPr>
                <p:spPr>
                  <a:xfrm>
                    <a:off x="734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92C3F4FD-25D9-D745-AD55-14BE08548010}"/>
                      </a:ext>
                    </a:extLst>
                  </p:cNvPr>
                  <p:cNvSpPr txBox="1"/>
                  <p:nvPr/>
                </p:nvSpPr>
                <p:spPr>
                  <a:xfrm>
                    <a:off x="80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B13E71FB-F2A0-9141-A324-6D91B5590B91}"/>
                    </a:ext>
                  </a:extLst>
                </p:cNvPr>
                <p:cNvSpPr txBox="1"/>
                <p:nvPr/>
              </p:nvSpPr>
              <p:spPr>
                <a:xfrm>
                  <a:off x="1548747" y="1298488"/>
                  <a:ext cx="327669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D</a:t>
                  </a:r>
                  <a:r>
                    <a:rPr lang="en-US" sz="2800" baseline="-25000" dirty="0"/>
                    <a:t>1</a:t>
                  </a:r>
                  <a:r>
                    <a:rPr lang="en-US" sz="2800" dirty="0"/>
                    <a:t> D</a:t>
                  </a:r>
                  <a:r>
                    <a:rPr lang="en-US" sz="2800" baseline="-25000" dirty="0"/>
                    <a:t>2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3 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4 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5 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6  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7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8</a:t>
                  </a:r>
                </a:p>
              </p:txBody>
            </p:sp>
          </p:grpSp>
          <p:sp>
            <p:nvSpPr>
              <p:cNvPr id="59" name="Double Brace 58">
                <a:extLst>
                  <a:ext uri="{FF2B5EF4-FFF2-40B4-BE49-F238E27FC236}">
                    <a16:creationId xmlns:a16="http://schemas.microsoft.com/office/drawing/2014/main" id="{46B51322-D976-C545-B9C4-F1822CB8B2F0}"/>
                  </a:ext>
                </a:extLst>
              </p:cNvPr>
              <p:cNvSpPr/>
              <p:nvPr/>
            </p:nvSpPr>
            <p:spPr>
              <a:xfrm rot="16200000">
                <a:off x="3105528" y="876507"/>
                <a:ext cx="1373582" cy="1179197"/>
              </a:xfrm>
              <a:prstGeom prst="bracePair">
                <a:avLst/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9FCC7AEB-4CD4-F04E-9F3C-6FD1F4F4F54E}"/>
                  </a:ext>
                </a:extLst>
              </p:cNvPr>
              <p:cNvSpPr txBox="1"/>
              <p:nvPr/>
            </p:nvSpPr>
            <p:spPr>
              <a:xfrm>
                <a:off x="2978604" y="509314"/>
                <a:ext cx="5047408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22F4040-8825-9E43-9E3B-EE3201254F60}"/>
                </a:ext>
              </a:extLst>
            </p:cNvPr>
            <p:cNvSpPr txBox="1"/>
            <p:nvPr/>
          </p:nvSpPr>
          <p:spPr>
            <a:xfrm>
              <a:off x="5702139" y="2563063"/>
              <a:ext cx="19296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8-bit data quantity</a:t>
              </a:r>
            </a:p>
          </p:txBody>
        </p:sp>
        <p:sp>
          <p:nvSpPr>
            <p:cNvPr id="64" name="Right Arrow 63">
              <a:extLst>
                <a:ext uri="{FF2B5EF4-FFF2-40B4-BE49-F238E27FC236}">
                  <a16:creationId xmlns:a16="http://schemas.microsoft.com/office/drawing/2014/main" id="{38F1A132-A403-D645-B26C-4E46CF7EEEB6}"/>
                </a:ext>
              </a:extLst>
            </p:cNvPr>
            <p:cNvSpPr/>
            <p:nvPr/>
          </p:nvSpPr>
          <p:spPr>
            <a:xfrm rot="16200000">
              <a:off x="6328192" y="233719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01" name="TextBox 100">
            <a:extLst>
              <a:ext uri="{FF2B5EF4-FFF2-40B4-BE49-F238E27FC236}">
                <a16:creationId xmlns:a16="http://schemas.microsoft.com/office/drawing/2014/main" id="{D8845618-C632-7146-B72C-1D5EFC00311B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SRC 1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4CB5379-17B1-5140-87CF-4916C37C8197}"/>
              </a:ext>
            </a:extLst>
          </p:cNvPr>
          <p:cNvGrpSpPr/>
          <p:nvPr/>
        </p:nvGrpSpPr>
        <p:grpSpPr>
          <a:xfrm>
            <a:off x="1302345" y="4911652"/>
            <a:ext cx="4360114" cy="807410"/>
            <a:chOff x="1122239" y="4811153"/>
            <a:chExt cx="4360114" cy="807410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484BFBAE-4BBB-6847-B4BE-FADAB0CC4E49}"/>
                </a:ext>
              </a:extLst>
            </p:cNvPr>
            <p:cNvSpPr txBox="1"/>
            <p:nvPr/>
          </p:nvSpPr>
          <p:spPr>
            <a:xfrm>
              <a:off x="1122239" y="4811153"/>
              <a:ext cx="1069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1</a:t>
              </a:r>
              <a:r>
                <a:rPr lang="en-US" dirty="0"/>
                <a:t>D</a:t>
              </a:r>
              <a:r>
                <a:rPr lang="en-US" baseline="-25000" dirty="0"/>
                <a:t>2</a:t>
              </a:r>
              <a:r>
                <a:rPr lang="en-US" dirty="0"/>
                <a:t>D</a:t>
              </a:r>
              <a:r>
                <a:rPr lang="en-US" baseline="-25000" dirty="0"/>
                <a:t>3</a:t>
              </a:r>
              <a:r>
                <a:rPr lang="en-US" dirty="0"/>
                <a:t>D</a:t>
              </a:r>
              <a:r>
                <a:rPr lang="en-US" baseline="-25000" dirty="0"/>
                <a:t>4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9FB87897-16A0-A94D-9C04-F608CCA767FB}"/>
                </a:ext>
              </a:extLst>
            </p:cNvPr>
            <p:cNvSpPr txBox="1"/>
            <p:nvPr/>
          </p:nvSpPr>
          <p:spPr>
            <a:xfrm>
              <a:off x="1122239" y="5249231"/>
              <a:ext cx="1069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5</a:t>
              </a:r>
              <a:r>
                <a:rPr lang="en-US" dirty="0"/>
                <a:t>D</a:t>
              </a:r>
              <a:r>
                <a:rPr lang="en-US" baseline="-25000" dirty="0"/>
                <a:t>6</a:t>
              </a:r>
              <a:r>
                <a:rPr lang="en-US" dirty="0"/>
                <a:t>D</a:t>
              </a:r>
              <a:r>
                <a:rPr lang="en-US" baseline="-25000" dirty="0"/>
                <a:t>7</a:t>
              </a:r>
              <a:r>
                <a:rPr lang="en-US" dirty="0"/>
                <a:t>D</a:t>
              </a:r>
              <a:r>
                <a:rPr lang="en-US" baseline="-25000" dirty="0"/>
                <a:t>8</a:t>
              </a:r>
            </a:p>
          </p:txBody>
        </p:sp>
        <p:sp>
          <p:nvSpPr>
            <p:cNvPr id="104" name="Right Arrow 103">
              <a:extLst>
                <a:ext uri="{FF2B5EF4-FFF2-40B4-BE49-F238E27FC236}">
                  <a16:creationId xmlns:a16="http://schemas.microsoft.com/office/drawing/2014/main" id="{D90E7AB3-CEE9-3C43-AC28-CF6C8C63D4DB}"/>
                </a:ext>
              </a:extLst>
            </p:cNvPr>
            <p:cNvSpPr/>
            <p:nvPr/>
          </p:nvSpPr>
          <p:spPr>
            <a:xfrm>
              <a:off x="2191763" y="4930946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105" name="Right Arrow 104">
              <a:extLst>
                <a:ext uri="{FF2B5EF4-FFF2-40B4-BE49-F238E27FC236}">
                  <a16:creationId xmlns:a16="http://schemas.microsoft.com/office/drawing/2014/main" id="{B941C98F-9571-1B4A-8E3E-951524EEAD11}"/>
                </a:ext>
              </a:extLst>
            </p:cNvPr>
            <p:cNvSpPr/>
            <p:nvPr/>
          </p:nvSpPr>
          <p:spPr>
            <a:xfrm>
              <a:off x="2197546" y="536902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D7FEAD9-E658-424D-945D-62D2C2B9800A}"/>
                </a:ext>
              </a:extLst>
            </p:cNvPr>
            <p:cNvSpPr/>
            <p:nvPr/>
          </p:nvSpPr>
          <p:spPr>
            <a:xfrm>
              <a:off x="2498656" y="4813087"/>
              <a:ext cx="298369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R</a:t>
              </a:r>
              <a:r>
                <a:rPr lang="en-US" baseline="-25000" dirty="0"/>
                <a:t>p </a:t>
              </a:r>
              <a:r>
                <a:rPr lang="en-US" dirty="0"/>
                <a:t>R</a:t>
              </a:r>
              <a:r>
                <a:rPr lang="en-US" baseline="-25000" dirty="0"/>
                <a:t>p</a:t>
              </a:r>
              <a:r>
                <a:rPr lang="en-US" dirty="0"/>
                <a:t> R</a:t>
              </a:r>
              <a:r>
                <a:rPr lang="en-US" baseline="-25000" dirty="0"/>
                <a:t>p</a:t>
              </a:r>
              <a:r>
                <a:rPr lang="en-US" dirty="0"/>
                <a:t> R</a:t>
              </a:r>
              <a:r>
                <a:rPr lang="en-US" baseline="-25000" dirty="0"/>
                <a:t>p</a:t>
              </a:r>
              <a:r>
                <a:rPr lang="en-US" dirty="0"/>
                <a:t> </a:t>
              </a: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742F5424-97CF-CA4B-B20D-1E0C617E34F6}"/>
                </a:ext>
              </a:extLst>
            </p:cNvPr>
            <p:cNvSpPr/>
            <p:nvPr/>
          </p:nvSpPr>
          <p:spPr>
            <a:xfrm>
              <a:off x="2510221" y="5208616"/>
              <a:ext cx="274353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R</a:t>
              </a:r>
              <a:r>
                <a:rPr lang="en-US" baseline="-25000" dirty="0"/>
                <a:t>p+1 </a:t>
              </a:r>
              <a:r>
                <a:rPr lang="en-US" dirty="0"/>
                <a:t>R</a:t>
              </a:r>
              <a:r>
                <a:rPr lang="en-US" baseline="-25000" dirty="0"/>
                <a:t>p+1</a:t>
              </a:r>
              <a:r>
                <a:rPr lang="en-US" dirty="0"/>
                <a:t> R</a:t>
              </a:r>
              <a:r>
                <a:rPr lang="en-US" baseline="-25000" dirty="0"/>
                <a:t>p+1</a:t>
              </a:r>
              <a:r>
                <a:rPr lang="en-US" dirty="0"/>
                <a:t> R</a:t>
              </a:r>
              <a:r>
                <a:rPr lang="en-US" baseline="-25000" dirty="0"/>
                <a:t>p+1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4162F71-5910-8645-89BF-5B56AF1C8978}"/>
              </a:ext>
            </a:extLst>
          </p:cNvPr>
          <p:cNvGrpSpPr/>
          <p:nvPr/>
        </p:nvGrpSpPr>
        <p:grpSpPr>
          <a:xfrm>
            <a:off x="7904101" y="0"/>
            <a:ext cx="3661850" cy="4361893"/>
            <a:chOff x="720408" y="809975"/>
            <a:chExt cx="3661850" cy="4361893"/>
          </a:xfrm>
        </p:grpSpPr>
        <p:sp>
          <p:nvSpPr>
            <p:cNvPr id="39" name="Right Arrow 38">
              <a:extLst>
                <a:ext uri="{FF2B5EF4-FFF2-40B4-BE49-F238E27FC236}">
                  <a16:creationId xmlns:a16="http://schemas.microsoft.com/office/drawing/2014/main" id="{7E40E1BD-F1A4-4648-A419-D24787889334}"/>
                </a:ext>
              </a:extLst>
            </p:cNvPr>
            <p:cNvSpPr/>
            <p:nvPr/>
          </p:nvSpPr>
          <p:spPr>
            <a:xfrm rot="16200000">
              <a:off x="2758852" y="265868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6D1D585-176E-3043-BF00-00300A85C9E4}"/>
                </a:ext>
              </a:extLst>
            </p:cNvPr>
            <p:cNvSpPr txBox="1"/>
            <p:nvPr/>
          </p:nvSpPr>
          <p:spPr>
            <a:xfrm>
              <a:off x="1512690" y="2863544"/>
              <a:ext cx="2869568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 for register pair 0 or 0P</a:t>
              </a:r>
            </a:p>
            <a:p>
              <a:r>
                <a:rPr lang="en-US" dirty="0"/>
                <a:t>001 for register pair 2 or 1P</a:t>
              </a:r>
            </a:p>
            <a:p>
              <a:r>
                <a:rPr lang="en-US" dirty="0"/>
                <a:t>010 for register pair 4 or 2P</a:t>
              </a:r>
            </a:p>
            <a:p>
              <a:r>
                <a:rPr lang="en-US" dirty="0"/>
                <a:t>011 for register pair 6 or 3P</a:t>
              </a:r>
            </a:p>
            <a:p>
              <a:r>
                <a:rPr lang="en-US" dirty="0"/>
                <a:t>100 for register pair 8 or 4P</a:t>
              </a:r>
            </a:p>
            <a:p>
              <a:r>
                <a:rPr lang="en-US" dirty="0"/>
                <a:t>101 for register pair 10 or 5P</a:t>
              </a:r>
            </a:p>
            <a:p>
              <a:r>
                <a:rPr lang="en-US" dirty="0"/>
                <a:t>110 for register pair 12 or 6P</a:t>
              </a:r>
            </a:p>
            <a:p>
              <a:r>
                <a:rPr lang="en-US" dirty="0"/>
                <a:t>111 for register pair 14 or 7P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1C6D003-AC96-5B41-98D5-FEAF0AE45EE2}"/>
                </a:ext>
              </a:extLst>
            </p:cNvPr>
            <p:cNvSpPr txBox="1"/>
            <p:nvPr/>
          </p:nvSpPr>
          <p:spPr>
            <a:xfrm>
              <a:off x="724333" y="1599149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410C438-4386-CD44-AE2E-AC3C2ECB3F4F}"/>
                </a:ext>
              </a:extLst>
            </p:cNvPr>
            <p:cNvSpPr txBox="1"/>
            <p:nvPr/>
          </p:nvSpPr>
          <p:spPr>
            <a:xfrm>
              <a:off x="724333" y="1599149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F3F372D-A0EF-124E-B8AE-8DDD60BCBE0B}"/>
                </a:ext>
              </a:extLst>
            </p:cNvPr>
            <p:cNvSpPr txBox="1"/>
            <p:nvPr/>
          </p:nvSpPr>
          <p:spPr>
            <a:xfrm>
              <a:off x="724333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21E2F87-7BAB-8046-8558-636C3EDFEE5A}"/>
                </a:ext>
              </a:extLst>
            </p:cNvPr>
            <p:cNvSpPr txBox="1"/>
            <p:nvPr/>
          </p:nvSpPr>
          <p:spPr>
            <a:xfrm>
              <a:off x="2301047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FBBF496-5AB4-8742-8ECE-865E7BBDB259}"/>
                </a:ext>
              </a:extLst>
            </p:cNvPr>
            <p:cNvSpPr txBox="1"/>
            <p:nvPr/>
          </p:nvSpPr>
          <p:spPr>
            <a:xfrm>
              <a:off x="724333" y="1599149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BF59B0E-9058-A94A-A429-4114435D66AA}"/>
                </a:ext>
              </a:extLst>
            </p:cNvPr>
            <p:cNvSpPr txBox="1"/>
            <p:nvPr/>
          </p:nvSpPr>
          <p:spPr>
            <a:xfrm>
              <a:off x="1906868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25FF55F-2A38-3C48-91DF-9EA39FFF46E8}"/>
                </a:ext>
              </a:extLst>
            </p:cNvPr>
            <p:cNvSpPr txBox="1"/>
            <p:nvPr/>
          </p:nvSpPr>
          <p:spPr>
            <a:xfrm>
              <a:off x="2695225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7C2B2C3-7875-D340-BF7A-15FBFEDAA2D6}"/>
                </a:ext>
              </a:extLst>
            </p:cNvPr>
            <p:cNvSpPr txBox="1"/>
            <p:nvPr/>
          </p:nvSpPr>
          <p:spPr>
            <a:xfrm>
              <a:off x="720408" y="1576761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0  1  0  R</a:t>
              </a:r>
              <a:r>
                <a:rPr lang="en-US" sz="2000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0</a:t>
              </a:r>
              <a:endParaRPr lang="en-US" sz="3200" baseline="-25000" dirty="0"/>
            </a:p>
          </p:txBody>
        </p:sp>
        <p:sp>
          <p:nvSpPr>
            <p:cNvPr id="50" name="Double Brace 49">
              <a:extLst>
                <a:ext uri="{FF2B5EF4-FFF2-40B4-BE49-F238E27FC236}">
                  <a16:creationId xmlns:a16="http://schemas.microsoft.com/office/drawing/2014/main" id="{B27A41FD-23AF-CA47-8EFD-54533E0401D2}"/>
                </a:ext>
              </a:extLst>
            </p:cNvPr>
            <p:cNvSpPr/>
            <p:nvPr/>
          </p:nvSpPr>
          <p:spPr>
            <a:xfrm rot="16200000">
              <a:off x="2225508" y="1177168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743A82A-2D50-144D-BA6E-92D2C0E9ABDD}"/>
                </a:ext>
              </a:extLst>
            </p:cNvPr>
            <p:cNvSpPr txBox="1"/>
            <p:nvPr/>
          </p:nvSpPr>
          <p:spPr>
            <a:xfrm>
              <a:off x="2098584" y="809975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4A7CADD8-B939-3A41-AAB2-C7647D146F8C}"/>
              </a:ext>
            </a:extLst>
          </p:cNvPr>
          <p:cNvSpPr/>
          <p:nvPr/>
        </p:nvSpPr>
        <p:spPr>
          <a:xfrm>
            <a:off x="10069218" y="5209928"/>
            <a:ext cx="20363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/>
              <a:t>(RRRO) --&gt; DB (X2)</a:t>
            </a:r>
            <a:br>
              <a:rPr lang="en-GB" dirty="0"/>
            </a:br>
            <a:r>
              <a:rPr lang="en-GB" b="1" dirty="0"/>
              <a:t>(RRR1) --&gt; DB (X3)</a:t>
            </a:r>
            <a:endParaRPr lang="en-US" dirty="0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FF5CCBF5-C435-2848-917C-86B855501095}"/>
              </a:ext>
            </a:extLst>
          </p:cNvPr>
          <p:cNvGrpSpPr/>
          <p:nvPr/>
        </p:nvGrpSpPr>
        <p:grpSpPr>
          <a:xfrm>
            <a:off x="7596962" y="5117020"/>
            <a:ext cx="2198842" cy="807410"/>
            <a:chOff x="7940536" y="2621590"/>
            <a:chExt cx="2198842" cy="807410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5B4C84CF-B0DE-E545-9E7C-CCB5F5368138}"/>
                </a:ext>
              </a:extLst>
            </p:cNvPr>
            <p:cNvSpPr txBox="1"/>
            <p:nvPr/>
          </p:nvSpPr>
          <p:spPr>
            <a:xfrm>
              <a:off x="7941558" y="2621590"/>
              <a:ext cx="6495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</a:t>
              </a:r>
              <a:r>
                <a:rPr lang="en-US" dirty="0" err="1"/>
                <a:t>RP</a:t>
              </a:r>
              <a:r>
                <a:rPr lang="en-US" baseline="-25000" dirty="0" err="1"/>
                <a:t>p</a:t>
              </a:r>
              <a:r>
                <a:rPr lang="en-US" dirty="0"/>
                <a:t>)</a:t>
              </a:r>
            </a:p>
          </p:txBody>
        </p:sp>
        <p:sp>
          <p:nvSpPr>
            <p:cNvPr id="55" name="Right Arrow 54">
              <a:extLst>
                <a:ext uri="{FF2B5EF4-FFF2-40B4-BE49-F238E27FC236}">
                  <a16:creationId xmlns:a16="http://schemas.microsoft.com/office/drawing/2014/main" id="{F61C098C-4427-EF44-958D-46152CC02130}"/>
                </a:ext>
              </a:extLst>
            </p:cNvPr>
            <p:cNvSpPr/>
            <p:nvPr/>
          </p:nvSpPr>
          <p:spPr>
            <a:xfrm>
              <a:off x="9011082" y="2741383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6" name="Right Arrow 55">
              <a:extLst>
                <a:ext uri="{FF2B5EF4-FFF2-40B4-BE49-F238E27FC236}">
                  <a16:creationId xmlns:a16="http://schemas.microsoft.com/office/drawing/2014/main" id="{5E82043F-3FD4-B444-9A15-0A899CF8B386}"/>
                </a:ext>
              </a:extLst>
            </p:cNvPr>
            <p:cNvSpPr/>
            <p:nvPr/>
          </p:nvSpPr>
          <p:spPr>
            <a:xfrm>
              <a:off x="9016865" y="3179461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7D2E6FB-7111-3D47-A9CB-3215A633D2C3}"/>
                </a:ext>
              </a:extLst>
            </p:cNvPr>
            <p:cNvSpPr/>
            <p:nvPr/>
          </p:nvSpPr>
          <p:spPr>
            <a:xfrm>
              <a:off x="9317975" y="2623524"/>
              <a:ext cx="8098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DB(x2)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55FD5E0C-C1A2-654C-839D-0D02CE6E5003}"/>
                </a:ext>
              </a:extLst>
            </p:cNvPr>
            <p:cNvSpPr/>
            <p:nvPr/>
          </p:nvSpPr>
          <p:spPr>
            <a:xfrm>
              <a:off x="9329541" y="3019053"/>
              <a:ext cx="8098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DB(x3)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B263D38-1598-3141-BC0B-8A01B7972224}"/>
                </a:ext>
              </a:extLst>
            </p:cNvPr>
            <p:cNvSpPr txBox="1"/>
            <p:nvPr/>
          </p:nvSpPr>
          <p:spPr>
            <a:xfrm>
              <a:off x="7940536" y="3059668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(RP</a:t>
              </a:r>
              <a:r>
                <a:rPr lang="en-US" baseline="-25000" dirty="0"/>
                <a:t>p+1</a:t>
              </a:r>
              <a:r>
                <a:rPr lang="en-US" dirty="0"/>
                <a:t>)</a:t>
              </a: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CBB31708-57C3-A147-9E73-875A2F1A6B69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FIM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768BD19-6553-7845-8843-9D88E08B0EC4}"/>
              </a:ext>
            </a:extLst>
          </p:cNvPr>
          <p:cNvCxnSpPr>
            <a:cxnSpLocks/>
          </p:cNvCxnSpPr>
          <p:nvPr/>
        </p:nvCxnSpPr>
        <p:spPr>
          <a:xfrm>
            <a:off x="7335982" y="-156754"/>
            <a:ext cx="0" cy="7053943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802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Box 100">
            <a:extLst>
              <a:ext uri="{FF2B5EF4-FFF2-40B4-BE49-F238E27FC236}">
                <a16:creationId xmlns:a16="http://schemas.microsoft.com/office/drawing/2014/main" id="{D8845618-C632-7146-B72C-1D5EFC00311B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SRC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E9B1D82-ECD1-204B-A777-75893F6A2DF1}"/>
              </a:ext>
            </a:extLst>
          </p:cNvPr>
          <p:cNvSpPr txBox="1"/>
          <p:nvPr/>
        </p:nvSpPr>
        <p:spPr>
          <a:xfrm>
            <a:off x="3058591" y="3894268"/>
            <a:ext cx="2720863" cy="1200329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1 of 4 DATA RAM chips within the DATA RAM bank previously selected with a DCL instruction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5C5A37E-FBBC-974D-93C7-8717ECF61963}"/>
              </a:ext>
            </a:extLst>
          </p:cNvPr>
          <p:cNvGrpSpPr/>
          <p:nvPr/>
        </p:nvGrpSpPr>
        <p:grpSpPr>
          <a:xfrm>
            <a:off x="915190" y="883358"/>
            <a:ext cx="3153427" cy="540000"/>
            <a:chOff x="6267794" y="658408"/>
            <a:chExt cx="2880000" cy="540000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71F7C52-92AD-4C4D-B199-BB887030B1F2}"/>
                </a:ext>
              </a:extLst>
            </p:cNvPr>
            <p:cNvSpPr txBox="1"/>
            <p:nvPr/>
          </p:nvSpPr>
          <p:spPr>
            <a:xfrm>
              <a:off x="6267794" y="658408"/>
              <a:ext cx="288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BAF882E-6929-454A-BF37-DB60469FF7A4}"/>
                </a:ext>
              </a:extLst>
            </p:cNvPr>
            <p:cNvSpPr txBox="1"/>
            <p:nvPr/>
          </p:nvSpPr>
          <p:spPr>
            <a:xfrm>
              <a:off x="6267794" y="658408"/>
              <a:ext cx="144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97C69E3-5231-BF4D-A7F2-D74FD0844706}"/>
                </a:ext>
              </a:extLst>
            </p:cNvPr>
            <p:cNvSpPr txBox="1"/>
            <p:nvPr/>
          </p:nvSpPr>
          <p:spPr>
            <a:xfrm>
              <a:off x="626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F45469A-691F-8E4B-AFCC-A17E7E8E5C79}"/>
                </a:ext>
              </a:extLst>
            </p:cNvPr>
            <p:cNvSpPr txBox="1"/>
            <p:nvPr/>
          </p:nvSpPr>
          <p:spPr>
            <a:xfrm>
              <a:off x="770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0005272-110E-4742-B7F3-6856934B380C}"/>
                </a:ext>
              </a:extLst>
            </p:cNvPr>
            <p:cNvSpPr txBox="1"/>
            <p:nvPr/>
          </p:nvSpPr>
          <p:spPr>
            <a:xfrm>
              <a:off x="6267794" y="658408"/>
              <a:ext cx="36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A468300-4E45-CF45-9FAA-F56CB2E626E5}"/>
                </a:ext>
              </a:extLst>
            </p:cNvPr>
            <p:cNvSpPr txBox="1"/>
            <p:nvPr/>
          </p:nvSpPr>
          <p:spPr>
            <a:xfrm>
              <a:off x="734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6270ED0-95EB-7145-9BC4-B5E7274B4A3B}"/>
                </a:ext>
              </a:extLst>
            </p:cNvPr>
            <p:cNvSpPr txBox="1"/>
            <p:nvPr/>
          </p:nvSpPr>
          <p:spPr>
            <a:xfrm>
              <a:off x="806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50" name="Double Brace 49">
            <a:extLst>
              <a:ext uri="{FF2B5EF4-FFF2-40B4-BE49-F238E27FC236}">
                <a16:creationId xmlns:a16="http://schemas.microsoft.com/office/drawing/2014/main" id="{6713F242-B721-CD44-B19F-922A5FC27B88}"/>
              </a:ext>
            </a:extLst>
          </p:cNvPr>
          <p:cNvSpPr/>
          <p:nvPr/>
        </p:nvSpPr>
        <p:spPr>
          <a:xfrm rot="16200000">
            <a:off x="618965" y="692459"/>
            <a:ext cx="1380810" cy="788357"/>
          </a:xfrm>
          <a:prstGeom prst="bracePair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Double Brace 50">
            <a:extLst>
              <a:ext uri="{FF2B5EF4-FFF2-40B4-BE49-F238E27FC236}">
                <a16:creationId xmlns:a16="http://schemas.microsoft.com/office/drawing/2014/main" id="{7CEE3E57-1B9B-5245-8728-3209525B0433}"/>
              </a:ext>
            </a:extLst>
          </p:cNvPr>
          <p:cNvSpPr/>
          <p:nvPr/>
        </p:nvSpPr>
        <p:spPr>
          <a:xfrm rot="16200000">
            <a:off x="2632372" y="391114"/>
            <a:ext cx="1373582" cy="1498912"/>
          </a:xfrm>
          <a:prstGeom prst="bracePair">
            <a:avLst>
              <a:gd name="adj" fmla="val 6936"/>
            </a:avLst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Double Brace 51">
            <a:extLst>
              <a:ext uri="{FF2B5EF4-FFF2-40B4-BE49-F238E27FC236}">
                <a16:creationId xmlns:a16="http://schemas.microsoft.com/office/drawing/2014/main" id="{EA36D946-0212-8C4E-9312-BEB7AB6EFF47}"/>
              </a:ext>
            </a:extLst>
          </p:cNvPr>
          <p:cNvSpPr/>
          <p:nvPr/>
        </p:nvSpPr>
        <p:spPr>
          <a:xfrm rot="16200000">
            <a:off x="1449211" y="692459"/>
            <a:ext cx="1380810" cy="788357"/>
          </a:xfrm>
          <a:prstGeom prst="bracePair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0ED2086-C401-4C40-8E0A-254D17041A3D}"/>
              </a:ext>
            </a:extLst>
          </p:cNvPr>
          <p:cNvSpPr txBox="1"/>
          <p:nvPr/>
        </p:nvSpPr>
        <p:spPr>
          <a:xfrm>
            <a:off x="503571" y="345679"/>
            <a:ext cx="4036565" cy="369332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When referring to a DATA Ram character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766C5B2-7730-8049-A067-33A45605D37D}"/>
              </a:ext>
            </a:extLst>
          </p:cNvPr>
          <p:cNvSpPr txBox="1"/>
          <p:nvPr/>
        </p:nvSpPr>
        <p:spPr>
          <a:xfrm>
            <a:off x="3076598" y="3264804"/>
            <a:ext cx="2702856" cy="646331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1 of 4 registers within the DATA RAM chip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4578088-2B42-314A-8EFD-ED3B7F49E425}"/>
              </a:ext>
            </a:extLst>
          </p:cNvPr>
          <p:cNvSpPr txBox="1"/>
          <p:nvPr/>
        </p:nvSpPr>
        <p:spPr>
          <a:xfrm>
            <a:off x="3076598" y="2537649"/>
            <a:ext cx="1933156" cy="646331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1 of 16 characters within the register</a:t>
            </a:r>
          </a:p>
        </p:txBody>
      </p:sp>
      <p:sp>
        <p:nvSpPr>
          <p:cNvPr id="63" name="Bent Up Arrow 62">
            <a:extLst>
              <a:ext uri="{FF2B5EF4-FFF2-40B4-BE49-F238E27FC236}">
                <a16:creationId xmlns:a16="http://schemas.microsoft.com/office/drawing/2014/main" id="{D7ACFDE0-6E46-2444-BA2A-564FC515573F}"/>
              </a:ext>
            </a:extLst>
          </p:cNvPr>
          <p:cNvSpPr/>
          <p:nvPr/>
        </p:nvSpPr>
        <p:spPr>
          <a:xfrm flipH="1">
            <a:off x="1833460" y="6124145"/>
            <a:ext cx="264265" cy="262732"/>
          </a:xfrm>
          <a:prstGeom prst="bentUp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65" name="Bent Up Arrow 64">
            <a:extLst>
              <a:ext uri="{FF2B5EF4-FFF2-40B4-BE49-F238E27FC236}">
                <a16:creationId xmlns:a16="http://schemas.microsoft.com/office/drawing/2014/main" id="{1716AEDE-B888-E445-9211-30149C97E034}"/>
              </a:ext>
            </a:extLst>
          </p:cNvPr>
          <p:cNvSpPr/>
          <p:nvPr/>
        </p:nvSpPr>
        <p:spPr>
          <a:xfrm flipH="1">
            <a:off x="1305151" y="5321554"/>
            <a:ext cx="660442" cy="570239"/>
          </a:xfrm>
          <a:prstGeom prst="bentUpArrow">
            <a:avLst>
              <a:gd name="adj1" fmla="val 11535"/>
              <a:gd name="adj2" fmla="val 11535"/>
              <a:gd name="adj3" fmla="val 17655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68" name="Right Arrow 67">
            <a:extLst>
              <a:ext uri="{FF2B5EF4-FFF2-40B4-BE49-F238E27FC236}">
                <a16:creationId xmlns:a16="http://schemas.microsoft.com/office/drawing/2014/main" id="{3126DAFD-7F7B-644B-AC42-EF1711E7DCA5}"/>
              </a:ext>
            </a:extLst>
          </p:cNvPr>
          <p:cNvSpPr/>
          <p:nvPr/>
        </p:nvSpPr>
        <p:spPr>
          <a:xfrm rot="16200000">
            <a:off x="2995802" y="2204362"/>
            <a:ext cx="64672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584704A-B5FB-4D49-BD5B-BFE994D2C220}"/>
              </a:ext>
            </a:extLst>
          </p:cNvPr>
          <p:cNvGrpSpPr/>
          <p:nvPr/>
        </p:nvGrpSpPr>
        <p:grpSpPr>
          <a:xfrm>
            <a:off x="1112279" y="1945390"/>
            <a:ext cx="1181681" cy="1869146"/>
            <a:chOff x="1112278" y="2151752"/>
            <a:chExt cx="1181681" cy="1869146"/>
          </a:xfrm>
        </p:grpSpPr>
        <p:sp>
          <p:nvSpPr>
            <p:cNvPr id="69" name="Bent Up Arrow 68">
              <a:extLst>
                <a:ext uri="{FF2B5EF4-FFF2-40B4-BE49-F238E27FC236}">
                  <a16:creationId xmlns:a16="http://schemas.microsoft.com/office/drawing/2014/main" id="{1C6F18D0-CE03-C14F-A04A-1B2F22901189}"/>
                </a:ext>
              </a:extLst>
            </p:cNvPr>
            <p:cNvSpPr/>
            <p:nvPr/>
          </p:nvSpPr>
          <p:spPr>
            <a:xfrm flipH="1">
              <a:off x="1235260" y="2151752"/>
              <a:ext cx="1020353" cy="1700799"/>
            </a:xfrm>
            <a:prstGeom prst="bentUpArrow">
              <a:avLst>
                <a:gd name="adj1" fmla="val 8988"/>
                <a:gd name="adj2" fmla="val 7206"/>
                <a:gd name="adj3" fmla="val 10016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5F147FD-CD7C-AF45-8BDA-49BDCB8F785C}"/>
                </a:ext>
              </a:extLst>
            </p:cNvPr>
            <p:cNvSpPr/>
            <p:nvPr/>
          </p:nvSpPr>
          <p:spPr>
            <a:xfrm>
              <a:off x="1112278" y="3562568"/>
              <a:ext cx="1181681" cy="4583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Bent Up Arrow 65">
            <a:extLst>
              <a:ext uri="{FF2B5EF4-FFF2-40B4-BE49-F238E27FC236}">
                <a16:creationId xmlns:a16="http://schemas.microsoft.com/office/drawing/2014/main" id="{AF11D249-05C4-804C-B63E-82537DD302C1}"/>
              </a:ext>
            </a:extLst>
          </p:cNvPr>
          <p:cNvSpPr/>
          <p:nvPr/>
        </p:nvSpPr>
        <p:spPr>
          <a:xfrm flipH="1">
            <a:off x="2097725" y="1945390"/>
            <a:ext cx="1020353" cy="1700799"/>
          </a:xfrm>
          <a:prstGeom prst="bentUpArrow">
            <a:avLst>
              <a:gd name="adj1" fmla="val 8988"/>
              <a:gd name="adj2" fmla="val 7206"/>
              <a:gd name="adj3" fmla="val 10016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41F782B0-80B0-4649-84C9-A369EE6F806D}"/>
              </a:ext>
            </a:extLst>
          </p:cNvPr>
          <p:cNvSpPr/>
          <p:nvPr/>
        </p:nvSpPr>
        <p:spPr>
          <a:xfrm>
            <a:off x="1126437" y="2177321"/>
            <a:ext cx="125609" cy="22439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2C750FF-FDBA-BF4C-92F2-7A02E97804D7}"/>
              </a:ext>
            </a:extLst>
          </p:cNvPr>
          <p:cNvSpPr/>
          <p:nvPr/>
        </p:nvSpPr>
        <p:spPr>
          <a:xfrm>
            <a:off x="1372049" y="2530152"/>
            <a:ext cx="125609" cy="17543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B707747-7984-5F49-8F9E-C2E99B4EA41D}"/>
              </a:ext>
            </a:extLst>
          </p:cNvPr>
          <p:cNvSpPr/>
          <p:nvPr/>
        </p:nvSpPr>
        <p:spPr>
          <a:xfrm>
            <a:off x="2831222" y="3894268"/>
            <a:ext cx="146485" cy="568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1321458-DC3C-3946-9F22-0802B2071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049" y="3299316"/>
            <a:ext cx="1816100" cy="1282700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B00F825B-6D7A-FB42-A51C-0B06F5AA0380}"/>
              </a:ext>
            </a:extLst>
          </p:cNvPr>
          <p:cNvSpPr/>
          <p:nvPr/>
        </p:nvSpPr>
        <p:spPr>
          <a:xfrm>
            <a:off x="2791957" y="4295481"/>
            <a:ext cx="173721" cy="2268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AE5B7C77-5165-F44C-8BD6-189442311F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745" r="14817"/>
          <a:stretch/>
        </p:blipFill>
        <p:spPr>
          <a:xfrm>
            <a:off x="2790335" y="3299316"/>
            <a:ext cx="324609" cy="12827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130D0CE-B8F4-D444-ABB3-D98756910933}"/>
              </a:ext>
            </a:extLst>
          </p:cNvPr>
          <p:cNvGrpSpPr/>
          <p:nvPr/>
        </p:nvGrpSpPr>
        <p:grpSpPr>
          <a:xfrm>
            <a:off x="5883299" y="403874"/>
            <a:ext cx="5521006" cy="4741276"/>
            <a:chOff x="5883299" y="403874"/>
            <a:chExt cx="5521006" cy="474127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7990296-2BB6-304D-9C43-169455BC933C}"/>
                </a:ext>
              </a:extLst>
            </p:cNvPr>
            <p:cNvSpPr txBox="1"/>
            <p:nvPr/>
          </p:nvSpPr>
          <p:spPr>
            <a:xfrm>
              <a:off x="8683442" y="3944821"/>
              <a:ext cx="2720863" cy="1200329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1 of 4 DATA RAM chips within the DATA RAM bank previously selected with a DCL instruction</a:t>
              </a: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D17F7F1-190E-514B-847B-FD2CDD4EB387}"/>
                </a:ext>
              </a:extLst>
            </p:cNvPr>
            <p:cNvGrpSpPr/>
            <p:nvPr/>
          </p:nvGrpSpPr>
          <p:grpSpPr>
            <a:xfrm>
              <a:off x="6540041" y="933911"/>
              <a:ext cx="3153427" cy="540000"/>
              <a:chOff x="6267794" y="658408"/>
              <a:chExt cx="2880000" cy="540000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6026B5D-3F03-BC42-A6BC-0F3C3B7741ED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288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307B331-B9B1-5F4A-88B7-BDD1F7CEE91A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144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186B0B2-3862-7C4D-AC7C-FFB69C525328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C99B9C3-A083-1245-89E5-ED368C0658C3}"/>
                  </a:ext>
                </a:extLst>
              </p:cNvPr>
              <p:cNvSpPr txBox="1"/>
              <p:nvPr/>
            </p:nvSpPr>
            <p:spPr>
              <a:xfrm>
                <a:off x="770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96E70ED-4F65-A546-AEBB-7968C68D08F1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36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ABDCC7F-D612-2141-BAA8-71DB68633820}"/>
                  </a:ext>
                </a:extLst>
              </p:cNvPr>
              <p:cNvSpPr txBox="1"/>
              <p:nvPr/>
            </p:nvSpPr>
            <p:spPr>
              <a:xfrm>
                <a:off x="734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07F5FD34-18F9-8148-A56C-F9662155935B}"/>
                  </a:ext>
                </a:extLst>
              </p:cNvPr>
              <p:cNvSpPr txBox="1"/>
              <p:nvPr/>
            </p:nvSpPr>
            <p:spPr>
              <a:xfrm>
                <a:off x="80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56" name="Double Brace 55">
              <a:extLst>
                <a:ext uri="{FF2B5EF4-FFF2-40B4-BE49-F238E27FC236}">
                  <a16:creationId xmlns:a16="http://schemas.microsoft.com/office/drawing/2014/main" id="{5E758CE4-8810-304C-8614-02C47CEF9D05}"/>
                </a:ext>
              </a:extLst>
            </p:cNvPr>
            <p:cNvSpPr/>
            <p:nvPr/>
          </p:nvSpPr>
          <p:spPr>
            <a:xfrm rot="16200000">
              <a:off x="6243816" y="743012"/>
              <a:ext cx="1380810" cy="78835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Double Brace 56">
              <a:extLst>
                <a:ext uri="{FF2B5EF4-FFF2-40B4-BE49-F238E27FC236}">
                  <a16:creationId xmlns:a16="http://schemas.microsoft.com/office/drawing/2014/main" id="{FF10F1C4-5FF1-3343-B2B5-529B7E745DF3}"/>
                </a:ext>
              </a:extLst>
            </p:cNvPr>
            <p:cNvSpPr/>
            <p:nvPr/>
          </p:nvSpPr>
          <p:spPr>
            <a:xfrm rot="16200000">
              <a:off x="8257223" y="441667"/>
              <a:ext cx="1373582" cy="1498912"/>
            </a:xfrm>
            <a:prstGeom prst="bracePair">
              <a:avLst>
                <a:gd name="adj" fmla="val 6936"/>
              </a:avLst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Double Brace 57">
              <a:extLst>
                <a:ext uri="{FF2B5EF4-FFF2-40B4-BE49-F238E27FC236}">
                  <a16:creationId xmlns:a16="http://schemas.microsoft.com/office/drawing/2014/main" id="{B83520A4-4140-7D42-B619-8D7C91ACBA0E}"/>
                </a:ext>
              </a:extLst>
            </p:cNvPr>
            <p:cNvSpPr/>
            <p:nvPr/>
          </p:nvSpPr>
          <p:spPr>
            <a:xfrm rot="16200000">
              <a:off x="7074062" y="743012"/>
              <a:ext cx="1380810" cy="78835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66D7EF0-8623-F24B-92B7-9A53B21B7FE6}"/>
                </a:ext>
              </a:extLst>
            </p:cNvPr>
            <p:cNvSpPr txBox="1"/>
            <p:nvPr/>
          </p:nvSpPr>
          <p:spPr>
            <a:xfrm>
              <a:off x="5883299" y="403874"/>
              <a:ext cx="4698905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When referring to a DATA RAM status character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A5B0212-25C1-A442-B94F-6D8D5B474700}"/>
                </a:ext>
              </a:extLst>
            </p:cNvPr>
            <p:cNvSpPr txBox="1"/>
            <p:nvPr/>
          </p:nvSpPr>
          <p:spPr>
            <a:xfrm>
              <a:off x="8701449" y="3315357"/>
              <a:ext cx="2702856" cy="646331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1 of 4 registers within the DATA RAM chip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0E254EF-BE6A-394A-B276-407112CA0A68}"/>
                </a:ext>
              </a:extLst>
            </p:cNvPr>
            <p:cNvSpPr txBox="1"/>
            <p:nvPr/>
          </p:nvSpPr>
          <p:spPr>
            <a:xfrm>
              <a:off x="8701449" y="2588202"/>
              <a:ext cx="1933156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Not relevant</a:t>
              </a:r>
            </a:p>
          </p:txBody>
        </p:sp>
        <p:sp>
          <p:nvSpPr>
            <p:cNvPr id="62" name="Right Arrow 61">
              <a:extLst>
                <a:ext uri="{FF2B5EF4-FFF2-40B4-BE49-F238E27FC236}">
                  <a16:creationId xmlns:a16="http://schemas.microsoft.com/office/drawing/2014/main" id="{332E5DE6-D8DD-ED4A-AACE-DE8B707A60AA}"/>
                </a:ext>
              </a:extLst>
            </p:cNvPr>
            <p:cNvSpPr/>
            <p:nvPr/>
          </p:nvSpPr>
          <p:spPr>
            <a:xfrm rot="16200000">
              <a:off x="8620653" y="2254915"/>
              <a:ext cx="64672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8BFAECD1-06BC-924C-8B5E-36C558E34181}"/>
                </a:ext>
              </a:extLst>
            </p:cNvPr>
            <p:cNvGrpSpPr/>
            <p:nvPr/>
          </p:nvGrpSpPr>
          <p:grpSpPr>
            <a:xfrm>
              <a:off x="6737130" y="1995943"/>
              <a:ext cx="1181681" cy="1869146"/>
              <a:chOff x="1112278" y="2151752"/>
              <a:chExt cx="1181681" cy="1869146"/>
            </a:xfrm>
          </p:grpSpPr>
          <p:sp>
            <p:nvSpPr>
              <p:cNvPr id="67" name="Bent Up Arrow 66">
                <a:extLst>
                  <a:ext uri="{FF2B5EF4-FFF2-40B4-BE49-F238E27FC236}">
                    <a16:creationId xmlns:a16="http://schemas.microsoft.com/office/drawing/2014/main" id="{1B9172D9-B618-CF42-87F4-7EF2DABE1482}"/>
                  </a:ext>
                </a:extLst>
              </p:cNvPr>
              <p:cNvSpPr/>
              <p:nvPr/>
            </p:nvSpPr>
            <p:spPr>
              <a:xfrm flipH="1">
                <a:off x="1235260" y="2151752"/>
                <a:ext cx="1020353" cy="1700799"/>
              </a:xfrm>
              <a:prstGeom prst="bentUpArrow">
                <a:avLst>
                  <a:gd name="adj1" fmla="val 8988"/>
                  <a:gd name="adj2" fmla="val 7206"/>
                  <a:gd name="adj3" fmla="val 10016"/>
                </a:avLst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84AF570D-8DE0-EE49-BFDC-EA5526B97467}"/>
                  </a:ext>
                </a:extLst>
              </p:cNvPr>
              <p:cNvSpPr/>
              <p:nvPr/>
            </p:nvSpPr>
            <p:spPr>
              <a:xfrm>
                <a:off x="1112278" y="3562568"/>
                <a:ext cx="1181681" cy="45833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1" name="Bent Up Arrow 70">
              <a:extLst>
                <a:ext uri="{FF2B5EF4-FFF2-40B4-BE49-F238E27FC236}">
                  <a16:creationId xmlns:a16="http://schemas.microsoft.com/office/drawing/2014/main" id="{25E1360D-9A7C-A941-A8B9-BDBDE4F7AE55}"/>
                </a:ext>
              </a:extLst>
            </p:cNvPr>
            <p:cNvSpPr/>
            <p:nvPr/>
          </p:nvSpPr>
          <p:spPr>
            <a:xfrm flipH="1">
              <a:off x="7722576" y="1995943"/>
              <a:ext cx="1020353" cy="1700799"/>
            </a:xfrm>
            <a:prstGeom prst="bentUpArrow">
              <a:avLst>
                <a:gd name="adj1" fmla="val 8988"/>
                <a:gd name="adj2" fmla="val 7206"/>
                <a:gd name="adj3" fmla="val 10016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2CB75DA-31EE-FF40-9FCA-543FC1A53392}"/>
                </a:ext>
              </a:extLst>
            </p:cNvPr>
            <p:cNvSpPr/>
            <p:nvPr/>
          </p:nvSpPr>
          <p:spPr>
            <a:xfrm>
              <a:off x="6751288" y="2227874"/>
              <a:ext cx="125609" cy="22439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78D546F9-D223-BC4B-BB76-C62C722D26F7}"/>
                </a:ext>
              </a:extLst>
            </p:cNvPr>
            <p:cNvSpPr/>
            <p:nvPr/>
          </p:nvSpPr>
          <p:spPr>
            <a:xfrm>
              <a:off x="6996900" y="2580705"/>
              <a:ext cx="125609" cy="17543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026B880-7992-184C-91D6-54F0204A5529}"/>
                </a:ext>
              </a:extLst>
            </p:cNvPr>
            <p:cNvSpPr/>
            <p:nvPr/>
          </p:nvSpPr>
          <p:spPr>
            <a:xfrm>
              <a:off x="8456073" y="3944821"/>
              <a:ext cx="146485" cy="5682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DDB09A58-7EC5-544C-8BE1-D850A3B928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26900" y="3349869"/>
              <a:ext cx="1816100" cy="1282700"/>
            </a:xfrm>
            <a:prstGeom prst="rect">
              <a:avLst/>
            </a:prstGeom>
          </p:spPr>
        </p:pic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07E004A-4AD9-A944-9D55-78B717E01A97}"/>
                </a:ext>
              </a:extLst>
            </p:cNvPr>
            <p:cNvSpPr/>
            <p:nvPr/>
          </p:nvSpPr>
          <p:spPr>
            <a:xfrm>
              <a:off x="8416808" y="4346034"/>
              <a:ext cx="173721" cy="2268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E0682C0D-23F3-3641-B990-667F175B4F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5745" r="14817"/>
            <a:stretch/>
          </p:blipFill>
          <p:spPr>
            <a:xfrm>
              <a:off x="8415186" y="3349869"/>
              <a:ext cx="324609" cy="1282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29990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Double Brace 102">
            <a:extLst>
              <a:ext uri="{FF2B5EF4-FFF2-40B4-BE49-F238E27FC236}">
                <a16:creationId xmlns:a16="http://schemas.microsoft.com/office/drawing/2014/main" id="{6B6CE1C1-1911-304F-BDC2-69616823C790}"/>
              </a:ext>
            </a:extLst>
          </p:cNvPr>
          <p:cNvSpPr/>
          <p:nvPr/>
        </p:nvSpPr>
        <p:spPr>
          <a:xfrm rot="16200000">
            <a:off x="6662549" y="436446"/>
            <a:ext cx="1373582" cy="1498912"/>
          </a:xfrm>
          <a:prstGeom prst="bracePair">
            <a:avLst>
              <a:gd name="adj" fmla="val 6936"/>
            </a:avLst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ight Arrow 104">
            <a:extLst>
              <a:ext uri="{FF2B5EF4-FFF2-40B4-BE49-F238E27FC236}">
                <a16:creationId xmlns:a16="http://schemas.microsoft.com/office/drawing/2014/main" id="{4ABD3031-5BB6-B241-A0EA-A77582ED60E5}"/>
              </a:ext>
            </a:extLst>
          </p:cNvPr>
          <p:cNvSpPr/>
          <p:nvPr/>
        </p:nvSpPr>
        <p:spPr>
          <a:xfrm rot="16200000">
            <a:off x="6768653" y="2507020"/>
            <a:ext cx="1157239" cy="12561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99" name="Double Brace 98">
            <a:extLst>
              <a:ext uri="{FF2B5EF4-FFF2-40B4-BE49-F238E27FC236}">
                <a16:creationId xmlns:a16="http://schemas.microsoft.com/office/drawing/2014/main" id="{87CD1EDE-3668-DB44-8F9E-E00ED3372B4F}"/>
              </a:ext>
            </a:extLst>
          </p:cNvPr>
          <p:cNvSpPr/>
          <p:nvPr/>
        </p:nvSpPr>
        <p:spPr>
          <a:xfrm rot="16200000">
            <a:off x="8257223" y="441667"/>
            <a:ext cx="1373582" cy="1498912"/>
          </a:xfrm>
          <a:prstGeom prst="bracePair">
            <a:avLst>
              <a:gd name="adj" fmla="val 6936"/>
            </a:avLst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8845618-C632-7146-B72C-1D5EFC00311B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SRC 3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8D018AC-7C8C-3B4D-ADED-45BF6D2EB544}"/>
              </a:ext>
            </a:extLst>
          </p:cNvPr>
          <p:cNvGrpSpPr/>
          <p:nvPr/>
        </p:nvGrpSpPr>
        <p:grpSpPr>
          <a:xfrm>
            <a:off x="772052" y="345679"/>
            <a:ext cx="4036565" cy="4377738"/>
            <a:chOff x="772052" y="345679"/>
            <a:chExt cx="4036565" cy="4377738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E9B1D82-ECD1-204B-A777-75893F6A2DF1}"/>
                </a:ext>
              </a:extLst>
            </p:cNvPr>
            <p:cNvSpPr txBox="1"/>
            <p:nvPr/>
          </p:nvSpPr>
          <p:spPr>
            <a:xfrm>
              <a:off x="2210148" y="2969091"/>
              <a:ext cx="2122241" cy="1754326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GB" dirty="0"/>
                <a:t>The port associated with 1 of 4 DATA RAM chips within the DATA RAM bank previously selected by a DCL instruction. </a:t>
              </a: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F5C5A37E-FBBC-974D-93C7-8717ECF61963}"/>
                </a:ext>
              </a:extLst>
            </p:cNvPr>
            <p:cNvGrpSpPr/>
            <p:nvPr/>
          </p:nvGrpSpPr>
          <p:grpSpPr>
            <a:xfrm>
              <a:off x="915190" y="883358"/>
              <a:ext cx="3153427" cy="540000"/>
              <a:chOff x="6267794" y="658408"/>
              <a:chExt cx="2880000" cy="540000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D71F7C52-92AD-4C4D-B199-BB887030B1F2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288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2BAF882E-6929-454A-BF37-DB60469FF7A4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144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C97C69E3-5231-BF4D-A7F2-D74FD0844706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F45469A-691F-8E4B-AFCC-A17E7E8E5C79}"/>
                  </a:ext>
                </a:extLst>
              </p:cNvPr>
              <p:cNvSpPr txBox="1"/>
              <p:nvPr/>
            </p:nvSpPr>
            <p:spPr>
              <a:xfrm>
                <a:off x="770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40005272-110E-4742-B7F3-6856934B380C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36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8A468300-4E45-CF45-9FAA-F56CB2E626E5}"/>
                  </a:ext>
                </a:extLst>
              </p:cNvPr>
              <p:cNvSpPr txBox="1"/>
              <p:nvPr/>
            </p:nvSpPr>
            <p:spPr>
              <a:xfrm>
                <a:off x="734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A6270ED0-95EB-7145-9BC4-B5E7274B4A3B}"/>
                  </a:ext>
                </a:extLst>
              </p:cNvPr>
              <p:cNvSpPr txBox="1"/>
              <p:nvPr/>
            </p:nvSpPr>
            <p:spPr>
              <a:xfrm>
                <a:off x="80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50" name="Double Brace 49">
              <a:extLst>
                <a:ext uri="{FF2B5EF4-FFF2-40B4-BE49-F238E27FC236}">
                  <a16:creationId xmlns:a16="http://schemas.microsoft.com/office/drawing/2014/main" id="{6713F242-B721-CD44-B19F-922A5FC27B88}"/>
                </a:ext>
              </a:extLst>
            </p:cNvPr>
            <p:cNvSpPr/>
            <p:nvPr/>
          </p:nvSpPr>
          <p:spPr>
            <a:xfrm rot="16200000">
              <a:off x="618965" y="692459"/>
              <a:ext cx="1380810" cy="78835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Double Brace 50">
              <a:extLst>
                <a:ext uri="{FF2B5EF4-FFF2-40B4-BE49-F238E27FC236}">
                  <a16:creationId xmlns:a16="http://schemas.microsoft.com/office/drawing/2014/main" id="{7CEE3E57-1B9B-5245-8728-3209525B0433}"/>
                </a:ext>
              </a:extLst>
            </p:cNvPr>
            <p:cNvSpPr/>
            <p:nvPr/>
          </p:nvSpPr>
          <p:spPr>
            <a:xfrm rot="16200000">
              <a:off x="2199292" y="-41966"/>
              <a:ext cx="1373582" cy="2365072"/>
            </a:xfrm>
            <a:prstGeom prst="bracePair">
              <a:avLst>
                <a:gd name="adj" fmla="val 6936"/>
              </a:avLst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0ED2086-C401-4C40-8E0A-254D17041A3D}"/>
                </a:ext>
              </a:extLst>
            </p:cNvPr>
            <p:cNvSpPr txBox="1"/>
            <p:nvPr/>
          </p:nvSpPr>
          <p:spPr>
            <a:xfrm>
              <a:off x="772052" y="345679"/>
              <a:ext cx="4036565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When referring to RAM output port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4578088-2B42-314A-8EFD-ED3B7F49E425}"/>
                </a:ext>
              </a:extLst>
            </p:cNvPr>
            <p:cNvSpPr txBox="1"/>
            <p:nvPr/>
          </p:nvSpPr>
          <p:spPr>
            <a:xfrm>
              <a:off x="2210148" y="2545402"/>
              <a:ext cx="1376153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Not relevant</a:t>
              </a:r>
            </a:p>
          </p:txBody>
        </p:sp>
        <p:sp>
          <p:nvSpPr>
            <p:cNvPr id="68" name="Right Arrow 67">
              <a:extLst>
                <a:ext uri="{FF2B5EF4-FFF2-40B4-BE49-F238E27FC236}">
                  <a16:creationId xmlns:a16="http://schemas.microsoft.com/office/drawing/2014/main" id="{3126DAFD-7F7B-644B-AC42-EF1711E7DCA5}"/>
                </a:ext>
              </a:extLst>
            </p:cNvPr>
            <p:cNvSpPr/>
            <p:nvPr/>
          </p:nvSpPr>
          <p:spPr>
            <a:xfrm rot="16200000">
              <a:off x="2564910" y="2206303"/>
              <a:ext cx="64672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69" name="Bent Up Arrow 68">
              <a:extLst>
                <a:ext uri="{FF2B5EF4-FFF2-40B4-BE49-F238E27FC236}">
                  <a16:creationId xmlns:a16="http://schemas.microsoft.com/office/drawing/2014/main" id="{1C6F18D0-CE03-C14F-A04A-1B2F22901189}"/>
                </a:ext>
              </a:extLst>
            </p:cNvPr>
            <p:cNvSpPr/>
            <p:nvPr/>
          </p:nvSpPr>
          <p:spPr>
            <a:xfrm flipH="1">
              <a:off x="1235261" y="1945390"/>
              <a:ext cx="1020353" cy="1700799"/>
            </a:xfrm>
            <a:prstGeom prst="bentUpArrow">
              <a:avLst>
                <a:gd name="adj1" fmla="val 7970"/>
                <a:gd name="adj2" fmla="val 7206"/>
                <a:gd name="adj3" fmla="val 10016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6130D0CE-B8F4-D444-ABB3-D98756910933}"/>
              </a:ext>
            </a:extLst>
          </p:cNvPr>
          <p:cNvGrpSpPr/>
          <p:nvPr/>
        </p:nvGrpSpPr>
        <p:grpSpPr>
          <a:xfrm>
            <a:off x="5883299" y="403874"/>
            <a:ext cx="4698905" cy="4168962"/>
            <a:chOff x="5883299" y="403874"/>
            <a:chExt cx="4698905" cy="4168962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D17F7F1-190E-514B-847B-FD2CDD4EB387}"/>
                </a:ext>
              </a:extLst>
            </p:cNvPr>
            <p:cNvGrpSpPr/>
            <p:nvPr/>
          </p:nvGrpSpPr>
          <p:grpSpPr>
            <a:xfrm>
              <a:off x="6540041" y="933911"/>
              <a:ext cx="3153427" cy="540000"/>
              <a:chOff x="6267794" y="658408"/>
              <a:chExt cx="2880000" cy="540000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6026B5D-3F03-BC42-A6BC-0F3C3B7741ED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288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307B331-B9B1-5F4A-88B7-BDD1F7CEE91A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144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186B0B2-3862-7C4D-AC7C-FFB69C525328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C99B9C3-A083-1245-89E5-ED368C0658C3}"/>
                  </a:ext>
                </a:extLst>
              </p:cNvPr>
              <p:cNvSpPr txBox="1"/>
              <p:nvPr/>
            </p:nvSpPr>
            <p:spPr>
              <a:xfrm>
                <a:off x="770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96E70ED-4F65-A546-AEBB-7968C68D08F1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36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ABDCC7F-D612-2141-BAA8-71DB68633820}"/>
                  </a:ext>
                </a:extLst>
              </p:cNvPr>
              <p:cNvSpPr txBox="1"/>
              <p:nvPr/>
            </p:nvSpPr>
            <p:spPr>
              <a:xfrm>
                <a:off x="734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07F5FD34-18F9-8148-A56C-F9662155935B}"/>
                  </a:ext>
                </a:extLst>
              </p:cNvPr>
              <p:cNvSpPr txBox="1"/>
              <p:nvPr/>
            </p:nvSpPr>
            <p:spPr>
              <a:xfrm>
                <a:off x="80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66D7EF0-8623-F24B-92B7-9A53B21B7FE6}"/>
                </a:ext>
              </a:extLst>
            </p:cNvPr>
            <p:cNvSpPr txBox="1"/>
            <p:nvPr/>
          </p:nvSpPr>
          <p:spPr>
            <a:xfrm>
              <a:off x="5883299" y="403874"/>
              <a:ext cx="4698905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When referring to a ROM input/output port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84AF570D-8DE0-EE49-BFDC-EA5526B97467}"/>
                </a:ext>
              </a:extLst>
            </p:cNvPr>
            <p:cNvSpPr/>
            <p:nvPr/>
          </p:nvSpPr>
          <p:spPr>
            <a:xfrm>
              <a:off x="6737130" y="3406759"/>
              <a:ext cx="1181681" cy="4583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2CB75DA-31EE-FF40-9FCA-543FC1A53392}"/>
                </a:ext>
              </a:extLst>
            </p:cNvPr>
            <p:cNvSpPr/>
            <p:nvPr/>
          </p:nvSpPr>
          <p:spPr>
            <a:xfrm>
              <a:off x="6751288" y="2227874"/>
              <a:ext cx="125609" cy="22439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78D546F9-D223-BC4B-BB76-C62C722D26F7}"/>
                </a:ext>
              </a:extLst>
            </p:cNvPr>
            <p:cNvSpPr/>
            <p:nvPr/>
          </p:nvSpPr>
          <p:spPr>
            <a:xfrm>
              <a:off x="6996900" y="2580705"/>
              <a:ext cx="125609" cy="17543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026B880-7992-184C-91D6-54F0204A5529}"/>
                </a:ext>
              </a:extLst>
            </p:cNvPr>
            <p:cNvSpPr/>
            <p:nvPr/>
          </p:nvSpPr>
          <p:spPr>
            <a:xfrm>
              <a:off x="8456073" y="3944821"/>
              <a:ext cx="146485" cy="5682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07E004A-4AD9-A944-9D55-78B717E01A97}"/>
                </a:ext>
              </a:extLst>
            </p:cNvPr>
            <p:cNvSpPr/>
            <p:nvPr/>
          </p:nvSpPr>
          <p:spPr>
            <a:xfrm>
              <a:off x="8416808" y="4346034"/>
              <a:ext cx="173721" cy="2268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0" name="TextBox 99">
            <a:extLst>
              <a:ext uri="{FF2B5EF4-FFF2-40B4-BE49-F238E27FC236}">
                <a16:creationId xmlns:a16="http://schemas.microsoft.com/office/drawing/2014/main" id="{E9E39445-4D1F-6045-8AFE-319B8D94530F}"/>
              </a:ext>
            </a:extLst>
          </p:cNvPr>
          <p:cNvSpPr txBox="1"/>
          <p:nvPr/>
        </p:nvSpPr>
        <p:spPr>
          <a:xfrm>
            <a:off x="8232751" y="2599759"/>
            <a:ext cx="1933156" cy="369332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Not relevant</a:t>
            </a:r>
          </a:p>
        </p:txBody>
      </p:sp>
      <p:sp>
        <p:nvSpPr>
          <p:cNvPr id="102" name="Right Arrow 101">
            <a:extLst>
              <a:ext uri="{FF2B5EF4-FFF2-40B4-BE49-F238E27FC236}">
                <a16:creationId xmlns:a16="http://schemas.microsoft.com/office/drawing/2014/main" id="{EA779BE1-F607-774C-8380-830DE5846D6A}"/>
              </a:ext>
            </a:extLst>
          </p:cNvPr>
          <p:cNvSpPr/>
          <p:nvPr/>
        </p:nvSpPr>
        <p:spPr>
          <a:xfrm rot="16200000">
            <a:off x="8620653" y="2249694"/>
            <a:ext cx="64672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D5695370-4D61-704A-AEA9-90B14BD1A3F0}"/>
              </a:ext>
            </a:extLst>
          </p:cNvPr>
          <p:cNvSpPr txBox="1"/>
          <p:nvPr/>
        </p:nvSpPr>
        <p:spPr>
          <a:xfrm>
            <a:off x="6560620" y="3051578"/>
            <a:ext cx="3944127" cy="369332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r>
              <a:rPr lang="en-GB" dirty="0"/>
              <a:t>The port associated with 1 of 16 ROMs. </a:t>
            </a:r>
          </a:p>
        </p:txBody>
      </p:sp>
    </p:spTree>
    <p:extLst>
      <p:ext uri="{BB962C8B-B14F-4D97-AF65-F5344CB8AC3E}">
        <p14:creationId xmlns:p14="http://schemas.microsoft.com/office/powerpoint/2010/main" val="4285963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JIN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2BD5EC7-49B3-DF41-93BF-1516547F8D7B}"/>
              </a:ext>
            </a:extLst>
          </p:cNvPr>
          <p:cNvGrpSpPr/>
          <p:nvPr/>
        </p:nvGrpSpPr>
        <p:grpSpPr>
          <a:xfrm>
            <a:off x="7904101" y="0"/>
            <a:ext cx="3661850" cy="4361893"/>
            <a:chOff x="720408" y="809975"/>
            <a:chExt cx="3661850" cy="4361893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2758852" y="265868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1512690" y="2863544"/>
              <a:ext cx="2869568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 for register pair 0 or 0P</a:t>
              </a:r>
            </a:p>
            <a:p>
              <a:r>
                <a:rPr lang="en-US" dirty="0"/>
                <a:t>001 for register pair 2 or 1P</a:t>
              </a:r>
            </a:p>
            <a:p>
              <a:r>
                <a:rPr lang="en-US" dirty="0"/>
                <a:t>010 for register pair 4 or 2P</a:t>
              </a:r>
            </a:p>
            <a:p>
              <a:r>
                <a:rPr lang="en-US" dirty="0"/>
                <a:t>011 for register pair 6 or 3P</a:t>
              </a:r>
            </a:p>
            <a:p>
              <a:r>
                <a:rPr lang="en-US" dirty="0"/>
                <a:t>100 for register pair 8 or 4P</a:t>
              </a:r>
            </a:p>
            <a:p>
              <a:r>
                <a:rPr lang="en-US" dirty="0"/>
                <a:t>101 for register pair 10 or 5P</a:t>
              </a:r>
            </a:p>
            <a:p>
              <a:r>
                <a:rPr lang="en-US" dirty="0"/>
                <a:t>110 for register pair 12 or 6P</a:t>
              </a:r>
            </a:p>
            <a:p>
              <a:r>
                <a:rPr lang="en-US" dirty="0"/>
                <a:t>111 for register pair 14 or 7P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24333" y="1599149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24333" y="1599149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24333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2301047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24333" y="1599149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1906868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2695225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20408" y="1576761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0  1  1  R</a:t>
              </a:r>
              <a:r>
                <a:rPr lang="en-US" sz="2000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1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2225508" y="1177168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2098584" y="809975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156754"/>
            <a:ext cx="0" cy="7053943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055478B-6E72-BA48-B107-C4FEF005C11E}"/>
              </a:ext>
            </a:extLst>
          </p:cNvPr>
          <p:cNvGrpSpPr/>
          <p:nvPr/>
        </p:nvGrpSpPr>
        <p:grpSpPr>
          <a:xfrm>
            <a:off x="7953816" y="4715072"/>
            <a:ext cx="3612135" cy="1160390"/>
            <a:chOff x="2678762" y="4518057"/>
            <a:chExt cx="3612135" cy="1160390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5A54512C-A15C-BB4C-B2B7-B1476D0D6604}"/>
                </a:ext>
              </a:extLst>
            </p:cNvPr>
            <p:cNvGrpSpPr/>
            <p:nvPr/>
          </p:nvGrpSpPr>
          <p:grpSpPr>
            <a:xfrm>
              <a:off x="2678762" y="4913586"/>
              <a:ext cx="2983697" cy="764861"/>
              <a:chOff x="2498656" y="4813087"/>
              <a:chExt cx="2983697" cy="764861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8B795D9F-D704-8349-9AAE-026D49E6E0C2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33" name="Right Arrow 32">
                <a:extLst>
                  <a:ext uri="{FF2B5EF4-FFF2-40B4-BE49-F238E27FC236}">
                    <a16:creationId xmlns:a16="http://schemas.microsoft.com/office/drawing/2014/main" id="{E3BF5079-F335-3F43-AAF8-3EA1DB78499E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34" name="Right Arrow 33">
                <a:extLst>
                  <a:ext uri="{FF2B5EF4-FFF2-40B4-BE49-F238E27FC236}">
                    <a16:creationId xmlns:a16="http://schemas.microsoft.com/office/drawing/2014/main" id="{890EAC3B-846D-F043-87D0-A0A748A90E38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20D24DA-D8B7-074C-A7E3-ADFC0453CAB7}"/>
                  </a:ext>
                </a:extLst>
              </p:cNvPr>
              <p:cNvSpPr/>
              <p:nvPr/>
            </p:nvSpPr>
            <p:spPr>
              <a:xfrm>
                <a:off x="2498656" y="4813087"/>
                <a:ext cx="2983697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R</a:t>
                </a:r>
                <a:r>
                  <a:rPr lang="en-US" baseline="-25000" dirty="0"/>
                  <a:t>p </a:t>
                </a:r>
                <a:r>
                  <a:rPr lang="en-US" dirty="0"/>
                  <a:t>R</a:t>
                </a:r>
                <a:r>
                  <a:rPr lang="en-US" baseline="-25000" dirty="0"/>
                  <a:t>p</a:t>
                </a:r>
                <a:r>
                  <a:rPr lang="en-US" dirty="0"/>
                  <a:t> R</a:t>
                </a:r>
                <a:r>
                  <a:rPr lang="en-US" baseline="-25000" dirty="0"/>
                  <a:t>p</a:t>
                </a:r>
                <a:r>
                  <a:rPr lang="en-US" dirty="0"/>
                  <a:t> R</a:t>
                </a:r>
                <a:r>
                  <a:rPr lang="en-US" baseline="-25000" dirty="0"/>
                  <a:t>p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EEB2846-F23D-8F43-B3CA-C1705032ABB4}"/>
                  </a:ext>
                </a:extLst>
              </p:cNvPr>
              <p:cNvSpPr/>
              <p:nvPr/>
            </p:nvSpPr>
            <p:spPr>
              <a:xfrm>
                <a:off x="2510221" y="5208616"/>
                <a:ext cx="2743531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R</a:t>
                </a:r>
                <a:r>
                  <a:rPr lang="en-US" baseline="-25000" dirty="0"/>
                  <a:t>p+1 </a:t>
                </a:r>
                <a:r>
                  <a:rPr lang="en-US" dirty="0"/>
                  <a:t>R</a:t>
                </a:r>
                <a:r>
                  <a:rPr lang="en-US" baseline="-25000" dirty="0"/>
                  <a:t>p+1</a:t>
                </a:r>
                <a:r>
                  <a:rPr lang="en-US" dirty="0"/>
                  <a:t> R</a:t>
                </a:r>
                <a:r>
                  <a:rPr lang="en-US" baseline="-25000" dirty="0"/>
                  <a:t>p+1</a:t>
                </a:r>
                <a:r>
                  <a:rPr lang="en-US" dirty="0"/>
                  <a:t> R</a:t>
                </a:r>
                <a:r>
                  <a:rPr lang="en-US" baseline="-25000" dirty="0"/>
                  <a:t>p+1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B83C5AC-629F-104D-9398-F7ADF72E7A58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E368DDE-C01D-5C47-9656-D3F0F47A2CD8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F52846D-699A-1B45-8EDF-C0D9FB1D457F}"/>
                </a:ext>
              </a:extLst>
            </p:cNvPr>
            <p:cNvSpPr txBox="1"/>
            <p:nvPr/>
          </p:nvSpPr>
          <p:spPr>
            <a:xfrm>
              <a:off x="4059402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40" name="Right Arrow 39">
              <a:extLst>
                <a:ext uri="{FF2B5EF4-FFF2-40B4-BE49-F238E27FC236}">
                  <a16:creationId xmlns:a16="http://schemas.microsoft.com/office/drawing/2014/main" id="{E48103BA-63E0-A345-B4B4-8F53CE4C159A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42" name="Double Brace 41">
              <a:extLst>
                <a:ext uri="{FF2B5EF4-FFF2-40B4-BE49-F238E27FC236}">
                  <a16:creationId xmlns:a16="http://schemas.microsoft.com/office/drawing/2014/main" id="{EEAC3D2C-57CC-534F-A05F-7A53D2D3355C}"/>
                </a:ext>
              </a:extLst>
            </p:cNvPr>
            <p:cNvSpPr/>
            <p:nvPr/>
          </p:nvSpPr>
          <p:spPr>
            <a:xfrm>
              <a:off x="4024925" y="4541669"/>
              <a:ext cx="1373582" cy="326253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9FDD6DE-CC2D-1C41-A953-F81E78EC744F}"/>
                </a:ext>
              </a:extLst>
            </p:cNvPr>
            <p:cNvSpPr/>
            <p:nvPr/>
          </p:nvSpPr>
          <p:spPr>
            <a:xfrm>
              <a:off x="5389688" y="4614267"/>
              <a:ext cx="90120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050" b="1" dirty="0">
                  <a:solidFill>
                    <a:srgbClr val="333333"/>
                  </a:solidFill>
                  <a:latin typeface="Arial" panose="020B0604020202020204" pitchFamily="34" charset="0"/>
                </a:rPr>
                <a:t>unchanged</a:t>
              </a:r>
              <a:endParaRPr lang="en-US" sz="1050" dirty="0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0C97755-8BF9-A44B-8432-F6FA7FFCEF8D}"/>
              </a:ext>
            </a:extLst>
          </p:cNvPr>
          <p:cNvGrpSpPr/>
          <p:nvPr/>
        </p:nvGrpSpPr>
        <p:grpSpPr>
          <a:xfrm>
            <a:off x="309059" y="419181"/>
            <a:ext cx="6543696" cy="2448804"/>
            <a:chOff x="1575204" y="509314"/>
            <a:chExt cx="6543696" cy="2448804"/>
          </a:xfrm>
        </p:grpSpPr>
        <p:sp>
          <p:nvSpPr>
            <p:cNvPr id="49" name="Double Brace 48">
              <a:extLst>
                <a:ext uri="{FF2B5EF4-FFF2-40B4-BE49-F238E27FC236}">
                  <a16:creationId xmlns:a16="http://schemas.microsoft.com/office/drawing/2014/main" id="{8D744F09-DCB9-0E44-9DBA-7134997324E5}"/>
                </a:ext>
              </a:extLst>
            </p:cNvPr>
            <p:cNvSpPr/>
            <p:nvPr/>
          </p:nvSpPr>
          <p:spPr>
            <a:xfrm rot="16200000">
              <a:off x="4920903" y="-952213"/>
              <a:ext cx="1373582" cy="4836640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BEF9F61B-42CA-044E-B922-76DB2F1B316D}"/>
                </a:ext>
              </a:extLst>
            </p:cNvPr>
            <p:cNvGrpSpPr/>
            <p:nvPr/>
          </p:nvGrpSpPr>
          <p:grpSpPr>
            <a:xfrm>
              <a:off x="1575204" y="509314"/>
              <a:ext cx="6543696" cy="1351561"/>
              <a:chOff x="1575204" y="509314"/>
              <a:chExt cx="6543696" cy="1351561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0B550E34-2248-BA4C-AC4C-908D494D40A4}"/>
                  </a:ext>
                </a:extLst>
              </p:cNvPr>
              <p:cNvGrpSpPr/>
              <p:nvPr/>
            </p:nvGrpSpPr>
            <p:grpSpPr>
              <a:xfrm>
                <a:off x="1604353" y="1298488"/>
                <a:ext cx="3153427" cy="540000"/>
                <a:chOff x="6267794" y="658408"/>
                <a:chExt cx="2880000" cy="540000"/>
              </a:xfrm>
            </p:grpSpPr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A29FAB0C-9362-0A43-8EA9-2109F60C2FC6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288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5772E9A3-7CB7-714E-AFC7-792C89B16465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144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B4325335-7A0D-AD45-BDEC-DA31C69C7F83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97829383-55E9-CA47-B4A2-A4A4CE790338}"/>
                    </a:ext>
                  </a:extLst>
                </p:cNvPr>
                <p:cNvSpPr txBox="1"/>
                <p:nvPr/>
              </p:nvSpPr>
              <p:spPr>
                <a:xfrm>
                  <a:off x="770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C682D708-B9A7-E94F-B56E-AB45E815F65E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36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A6CE0E76-C44D-9C40-BC34-5D691605B4DE}"/>
                    </a:ext>
                  </a:extLst>
                </p:cNvPr>
                <p:cNvSpPr txBox="1"/>
                <p:nvPr/>
              </p:nvSpPr>
              <p:spPr>
                <a:xfrm>
                  <a:off x="734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EB1FEF6C-3292-8642-AA65-4CDCD9C268E8}"/>
                    </a:ext>
                  </a:extLst>
                </p:cNvPr>
                <p:cNvSpPr txBox="1"/>
                <p:nvPr/>
              </p:nvSpPr>
              <p:spPr>
                <a:xfrm>
                  <a:off x="80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97DAC179-774A-8F4C-8F3F-A0AD860EA910}"/>
                  </a:ext>
                </a:extLst>
              </p:cNvPr>
              <p:cNvSpPr txBox="1"/>
              <p:nvPr/>
            </p:nvSpPr>
            <p:spPr>
              <a:xfrm>
                <a:off x="1575204" y="1276100"/>
                <a:ext cx="332499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0  1  0  0  A</a:t>
                </a:r>
                <a:r>
                  <a:rPr lang="en-US" sz="2000" baseline="-25000" dirty="0"/>
                  <a:t>3</a:t>
                </a:r>
                <a:r>
                  <a:rPr lang="en-US" sz="3200" dirty="0"/>
                  <a:t> A</a:t>
                </a:r>
                <a:r>
                  <a:rPr lang="en-US" baseline="-25000" dirty="0"/>
                  <a:t>3</a:t>
                </a:r>
                <a:r>
                  <a:rPr lang="en-US" sz="3200" baseline="-25000" dirty="0"/>
                  <a:t> </a:t>
                </a:r>
                <a:r>
                  <a:rPr lang="en-US" sz="3200" dirty="0"/>
                  <a:t>A</a:t>
                </a:r>
                <a:r>
                  <a:rPr lang="en-US" baseline="-25000" dirty="0"/>
                  <a:t>3</a:t>
                </a:r>
                <a:r>
                  <a:rPr lang="en-US" sz="3200" dirty="0"/>
                  <a:t> A</a:t>
                </a:r>
                <a:r>
                  <a:rPr lang="en-US" sz="2000" baseline="-25000" dirty="0"/>
                  <a:t>3</a:t>
                </a:r>
              </a:p>
            </p:txBody>
          </p: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0E42A48F-E87D-744F-BF30-EE3C1978B8D7}"/>
                  </a:ext>
                </a:extLst>
              </p:cNvPr>
              <p:cNvGrpSpPr/>
              <p:nvPr/>
            </p:nvGrpSpPr>
            <p:grpSpPr>
              <a:xfrm>
                <a:off x="4842203" y="1298488"/>
                <a:ext cx="3276697" cy="540000"/>
                <a:chOff x="1573971" y="1298488"/>
                <a:chExt cx="3276697" cy="540000"/>
              </a:xfrm>
            </p:grpSpPr>
            <p:grpSp>
              <p:nvGrpSpPr>
                <p:cNvPr id="58" name="Group 57">
                  <a:extLst>
                    <a:ext uri="{FF2B5EF4-FFF2-40B4-BE49-F238E27FC236}">
                      <a16:creationId xmlns:a16="http://schemas.microsoft.com/office/drawing/2014/main" id="{FC64956B-5ACF-E341-B63A-A269FD111EA3}"/>
                    </a:ext>
                  </a:extLst>
                </p:cNvPr>
                <p:cNvGrpSpPr/>
                <p:nvPr/>
              </p:nvGrpSpPr>
              <p:grpSpPr>
                <a:xfrm>
                  <a:off x="1604353" y="1298488"/>
                  <a:ext cx="3153427" cy="540000"/>
                  <a:chOff x="6267794" y="658408"/>
                  <a:chExt cx="2880000" cy="540000"/>
                </a:xfrm>
              </p:grpSpPr>
              <p:sp>
                <p:nvSpPr>
                  <p:cNvPr id="60" name="TextBox 59">
                    <a:extLst>
                      <a:ext uri="{FF2B5EF4-FFF2-40B4-BE49-F238E27FC236}">
                        <a16:creationId xmlns:a16="http://schemas.microsoft.com/office/drawing/2014/main" id="{76EAF441-3231-104E-863C-D645B203066D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288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1" name="TextBox 60">
                    <a:extLst>
                      <a:ext uri="{FF2B5EF4-FFF2-40B4-BE49-F238E27FC236}">
                        <a16:creationId xmlns:a16="http://schemas.microsoft.com/office/drawing/2014/main" id="{91DC2D2F-70F7-1944-8C13-30E9A4EAE7B8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144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7A3F66F6-F791-4948-A853-AB3508CD8A9C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3" name="TextBox 62">
                    <a:extLst>
                      <a:ext uri="{FF2B5EF4-FFF2-40B4-BE49-F238E27FC236}">
                        <a16:creationId xmlns:a16="http://schemas.microsoft.com/office/drawing/2014/main" id="{1A6C8E3F-9A01-564D-9B6D-9391FCF26C20}"/>
                      </a:ext>
                    </a:extLst>
                  </p:cNvPr>
                  <p:cNvSpPr txBox="1"/>
                  <p:nvPr/>
                </p:nvSpPr>
                <p:spPr>
                  <a:xfrm>
                    <a:off x="770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4" name="TextBox 63">
                    <a:extLst>
                      <a:ext uri="{FF2B5EF4-FFF2-40B4-BE49-F238E27FC236}">
                        <a16:creationId xmlns:a16="http://schemas.microsoft.com/office/drawing/2014/main" id="{8251CFB6-BEFE-EA42-A05A-F3DD49AD3972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36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5" name="TextBox 64">
                    <a:extLst>
                      <a:ext uri="{FF2B5EF4-FFF2-40B4-BE49-F238E27FC236}">
                        <a16:creationId xmlns:a16="http://schemas.microsoft.com/office/drawing/2014/main" id="{A4D34877-9230-5045-B83C-868D5609FEB3}"/>
                      </a:ext>
                    </a:extLst>
                  </p:cNvPr>
                  <p:cNvSpPr txBox="1"/>
                  <p:nvPr/>
                </p:nvSpPr>
                <p:spPr>
                  <a:xfrm>
                    <a:off x="734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6" name="TextBox 65">
                    <a:extLst>
                      <a:ext uri="{FF2B5EF4-FFF2-40B4-BE49-F238E27FC236}">
                        <a16:creationId xmlns:a16="http://schemas.microsoft.com/office/drawing/2014/main" id="{487AA1CB-25C8-A546-9794-AC387FE3E5B3}"/>
                      </a:ext>
                    </a:extLst>
                  </p:cNvPr>
                  <p:cNvSpPr txBox="1"/>
                  <p:nvPr/>
                </p:nvSpPr>
                <p:spPr>
                  <a:xfrm>
                    <a:off x="80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4F4DEDD5-5321-BB47-8CCD-D5FB91368D97}"/>
                    </a:ext>
                  </a:extLst>
                </p:cNvPr>
                <p:cNvSpPr txBox="1"/>
                <p:nvPr/>
              </p:nvSpPr>
              <p:spPr>
                <a:xfrm>
                  <a:off x="1573971" y="1298488"/>
                  <a:ext cx="327669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dirty="0"/>
                    <a:t> A</a:t>
                  </a:r>
                  <a:r>
                    <a:rPr lang="en-US" sz="2000" baseline="-25000" dirty="0"/>
                    <a:t>2 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400" baseline="-25000" dirty="0"/>
                    <a:t>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endParaRPr lang="en-US" sz="2800" baseline="-25000" dirty="0"/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BED11F56-FFBA-3949-BD54-8668BDB6515C}"/>
                  </a:ext>
                </a:extLst>
              </p:cNvPr>
              <p:cNvSpPr txBox="1"/>
              <p:nvPr/>
            </p:nvSpPr>
            <p:spPr>
              <a:xfrm>
                <a:off x="2978604" y="509314"/>
                <a:ext cx="5047408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060A7C5-233A-C647-B4D9-DA4448F1709B}"/>
                </a:ext>
              </a:extLst>
            </p:cNvPr>
            <p:cNvSpPr txBox="1"/>
            <p:nvPr/>
          </p:nvSpPr>
          <p:spPr>
            <a:xfrm>
              <a:off x="4842203" y="2588786"/>
              <a:ext cx="15201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12-bit address</a:t>
              </a:r>
            </a:p>
          </p:txBody>
        </p:sp>
        <p:sp>
          <p:nvSpPr>
            <p:cNvPr id="52" name="Right Arrow 51">
              <a:extLst>
                <a:ext uri="{FF2B5EF4-FFF2-40B4-BE49-F238E27FC236}">
                  <a16:creationId xmlns:a16="http://schemas.microsoft.com/office/drawing/2014/main" id="{4E395B7C-8C75-B747-8BA3-6EA6F69AEE1E}"/>
                </a:ext>
              </a:extLst>
            </p:cNvPr>
            <p:cNvSpPr/>
            <p:nvPr/>
          </p:nvSpPr>
          <p:spPr>
            <a:xfrm rot="16200000">
              <a:off x="5468256" y="2362921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A6505F1B-12F4-634D-BAF1-F0C62DD70AAC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JUN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9DCB20D0-AD9D-CB48-AA58-2A120F63CF8B}"/>
              </a:ext>
            </a:extLst>
          </p:cNvPr>
          <p:cNvGrpSpPr/>
          <p:nvPr/>
        </p:nvGrpSpPr>
        <p:grpSpPr>
          <a:xfrm>
            <a:off x="3348026" y="3020436"/>
            <a:ext cx="884905" cy="1160390"/>
            <a:chOff x="4547031" y="4518057"/>
            <a:chExt cx="884905" cy="1160390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BC48498C-0F5C-CC4F-9111-7548AB04CA34}"/>
                </a:ext>
              </a:extLst>
            </p:cNvPr>
            <p:cNvGrpSpPr/>
            <p:nvPr/>
          </p:nvGrpSpPr>
          <p:grpSpPr>
            <a:xfrm>
              <a:off x="4547032" y="4926685"/>
              <a:ext cx="884904" cy="667015"/>
              <a:chOff x="4366926" y="4826186"/>
              <a:chExt cx="884904" cy="667015"/>
            </a:xfrm>
          </p:grpSpPr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D3AA7150-62C7-3D4D-8C2B-2355FFED1CA2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91" name="Right Arrow 90">
                <a:extLst>
                  <a:ext uri="{FF2B5EF4-FFF2-40B4-BE49-F238E27FC236}">
                    <a16:creationId xmlns:a16="http://schemas.microsoft.com/office/drawing/2014/main" id="{225EB85A-1527-B14F-91E2-2C3E79C80C87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92" name="Right Arrow 91">
                <a:extLst>
                  <a:ext uri="{FF2B5EF4-FFF2-40B4-BE49-F238E27FC236}">
                    <a16:creationId xmlns:a16="http://schemas.microsoft.com/office/drawing/2014/main" id="{10D0DE8B-8A5E-8B44-B7D7-2044ACDB6A1A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66332B8F-56F4-6546-80B6-BDFA9B7E6FCB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F64F779-8A79-8F47-8105-5F3F3F7796E0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87" name="Right Arrow 86">
              <a:extLst>
                <a:ext uri="{FF2B5EF4-FFF2-40B4-BE49-F238E27FC236}">
                  <a16:creationId xmlns:a16="http://schemas.microsoft.com/office/drawing/2014/main" id="{F7A2472D-4CB2-EF48-963F-FBB6CBADB500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95" name="Rectangle 94">
            <a:extLst>
              <a:ext uri="{FF2B5EF4-FFF2-40B4-BE49-F238E27FC236}">
                <a16:creationId xmlns:a16="http://schemas.microsoft.com/office/drawing/2014/main" id="{5937E75F-4AAA-564D-B070-4F14FD155940}"/>
              </a:ext>
            </a:extLst>
          </p:cNvPr>
          <p:cNvSpPr/>
          <p:nvPr/>
        </p:nvSpPr>
        <p:spPr>
          <a:xfrm>
            <a:off x="2158684" y="3007337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 </a:t>
            </a:r>
            <a:r>
              <a:rPr lang="en-US" dirty="0"/>
              <a:t>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F50498EE-FA89-C246-B3CE-3212622F31F5}"/>
              </a:ext>
            </a:extLst>
          </p:cNvPr>
          <p:cNvSpPr/>
          <p:nvPr/>
        </p:nvSpPr>
        <p:spPr>
          <a:xfrm>
            <a:off x="2158684" y="3408206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2 </a:t>
            </a:r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AF903E24-7F53-2848-A608-60F72651A8D9}"/>
              </a:ext>
            </a:extLst>
          </p:cNvPr>
          <p:cNvSpPr/>
          <p:nvPr/>
        </p:nvSpPr>
        <p:spPr>
          <a:xfrm>
            <a:off x="2158684" y="3801960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1 </a:t>
            </a:r>
            <a:r>
              <a:rPr lang="en-US" dirty="0"/>
              <a:t>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97108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FIN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2BD5EC7-49B3-DF41-93BF-1516547F8D7B}"/>
              </a:ext>
            </a:extLst>
          </p:cNvPr>
          <p:cNvGrpSpPr/>
          <p:nvPr/>
        </p:nvGrpSpPr>
        <p:grpSpPr>
          <a:xfrm>
            <a:off x="7904101" y="0"/>
            <a:ext cx="3661850" cy="4361893"/>
            <a:chOff x="720408" y="809975"/>
            <a:chExt cx="3661850" cy="4361893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2758852" y="265868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1512690" y="2863544"/>
              <a:ext cx="2869568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 for register pair 0 or 0P</a:t>
              </a:r>
            </a:p>
            <a:p>
              <a:r>
                <a:rPr lang="en-US" dirty="0"/>
                <a:t>001 for register pair 2 or 1P</a:t>
              </a:r>
            </a:p>
            <a:p>
              <a:r>
                <a:rPr lang="en-US" dirty="0"/>
                <a:t>010 for register pair 4 or 2P</a:t>
              </a:r>
            </a:p>
            <a:p>
              <a:r>
                <a:rPr lang="en-US" dirty="0"/>
                <a:t>011 for register pair 6 or 3P</a:t>
              </a:r>
            </a:p>
            <a:p>
              <a:r>
                <a:rPr lang="en-US" dirty="0"/>
                <a:t>100 for register pair 8 or 4P</a:t>
              </a:r>
            </a:p>
            <a:p>
              <a:r>
                <a:rPr lang="en-US" dirty="0"/>
                <a:t>101 for register pair 10 or 5P</a:t>
              </a:r>
            </a:p>
            <a:p>
              <a:r>
                <a:rPr lang="en-US" dirty="0"/>
                <a:t>110 for register pair 12 or 6P</a:t>
              </a:r>
            </a:p>
            <a:p>
              <a:r>
                <a:rPr lang="en-US" dirty="0"/>
                <a:t>111 for register pair 14 or 7P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24333" y="1599149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24333" y="1599149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24333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2301047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24333" y="1599149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1906868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2695225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20408" y="1576761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0  1  1  R</a:t>
              </a:r>
              <a:r>
                <a:rPr lang="en-US" sz="2000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0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2225508" y="1177168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2098584" y="809975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156754"/>
            <a:ext cx="0" cy="7053943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A702672F-7577-934E-8FBE-700719C87729}"/>
              </a:ext>
            </a:extLst>
          </p:cNvPr>
          <p:cNvSpPr/>
          <p:nvPr/>
        </p:nvSpPr>
        <p:spPr>
          <a:xfrm>
            <a:off x="8696383" y="4694569"/>
            <a:ext cx="33373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77" name="Right Arrow 76">
            <a:extLst>
              <a:ext uri="{FF2B5EF4-FFF2-40B4-BE49-F238E27FC236}">
                <a16:creationId xmlns:a16="http://schemas.microsoft.com/office/drawing/2014/main" id="{B910F96D-D1D3-2947-9F6A-6A69C6E1C0BC}"/>
              </a:ext>
            </a:extLst>
          </p:cNvPr>
          <p:cNvSpPr/>
          <p:nvPr/>
        </p:nvSpPr>
        <p:spPr>
          <a:xfrm>
            <a:off x="10511489" y="4825375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E21D975-0B99-3346-8FEC-AA9E0373B5BD}"/>
              </a:ext>
            </a:extLst>
          </p:cNvPr>
          <p:cNvSpPr/>
          <p:nvPr/>
        </p:nvSpPr>
        <p:spPr>
          <a:xfrm>
            <a:off x="8520549" y="5354266"/>
            <a:ext cx="35480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H+1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79" name="Right Arrow 78">
            <a:extLst>
              <a:ext uri="{FF2B5EF4-FFF2-40B4-BE49-F238E27FC236}">
                <a16:creationId xmlns:a16="http://schemas.microsoft.com/office/drawing/2014/main" id="{82C1A7B3-D4E5-704C-B3C0-3585A7E73EC5}"/>
              </a:ext>
            </a:extLst>
          </p:cNvPr>
          <p:cNvSpPr/>
          <p:nvPr/>
        </p:nvSpPr>
        <p:spPr>
          <a:xfrm>
            <a:off x="10511489" y="5488654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0A2FC5-82A8-084D-B8E3-C4E6397FA971}"/>
              </a:ext>
            </a:extLst>
          </p:cNvPr>
          <p:cNvSpPr txBox="1"/>
          <p:nvPr/>
        </p:nvSpPr>
        <p:spPr>
          <a:xfrm>
            <a:off x="8312675" y="5061396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/>
              <a:t>JMS</a:t>
            </a:r>
            <a:endParaRPr 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CC5D612-B5F5-1A44-AF07-871CD1862A95}"/>
              </a:ext>
            </a:extLst>
          </p:cNvPr>
          <p:cNvGrpSpPr/>
          <p:nvPr/>
        </p:nvGrpSpPr>
        <p:grpSpPr>
          <a:xfrm>
            <a:off x="309059" y="419181"/>
            <a:ext cx="6543696" cy="2448804"/>
            <a:chOff x="1575204" y="509314"/>
            <a:chExt cx="6543696" cy="2448804"/>
          </a:xfrm>
        </p:grpSpPr>
        <p:sp>
          <p:nvSpPr>
            <p:cNvPr id="36" name="Double Brace 35">
              <a:extLst>
                <a:ext uri="{FF2B5EF4-FFF2-40B4-BE49-F238E27FC236}">
                  <a16:creationId xmlns:a16="http://schemas.microsoft.com/office/drawing/2014/main" id="{94F8AD14-33B4-5F48-AC07-DD5ED99FB800}"/>
                </a:ext>
              </a:extLst>
            </p:cNvPr>
            <p:cNvSpPr/>
            <p:nvPr/>
          </p:nvSpPr>
          <p:spPr>
            <a:xfrm rot="16200000">
              <a:off x="4920903" y="-952213"/>
              <a:ext cx="1373582" cy="4836640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49F1B100-FED0-5B4D-AC8D-C91F4E52F777}"/>
                </a:ext>
              </a:extLst>
            </p:cNvPr>
            <p:cNvGrpSpPr/>
            <p:nvPr/>
          </p:nvGrpSpPr>
          <p:grpSpPr>
            <a:xfrm>
              <a:off x="1575204" y="509314"/>
              <a:ext cx="6543696" cy="1351561"/>
              <a:chOff x="1575204" y="509314"/>
              <a:chExt cx="6543696" cy="1351561"/>
            </a:xfrm>
          </p:grpSpPr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204927CD-52B2-7744-9D94-D31EB834ACF4}"/>
                  </a:ext>
                </a:extLst>
              </p:cNvPr>
              <p:cNvGrpSpPr/>
              <p:nvPr/>
            </p:nvGrpSpPr>
            <p:grpSpPr>
              <a:xfrm>
                <a:off x="1604353" y="1298488"/>
                <a:ext cx="3153427" cy="540000"/>
                <a:chOff x="6267794" y="658408"/>
                <a:chExt cx="2880000" cy="540000"/>
              </a:xfrm>
            </p:grpSpPr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BB303E71-1A7F-B141-B1AB-92FFEBCD6D4B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288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AE8F5992-09CE-B24D-9369-4618AC77935B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144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F54907EC-D297-C444-B607-8E02AE6B76BD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C575F6FD-7FF0-FA4F-9220-543D9903DE95}"/>
                    </a:ext>
                  </a:extLst>
                </p:cNvPr>
                <p:cNvSpPr txBox="1"/>
                <p:nvPr/>
              </p:nvSpPr>
              <p:spPr>
                <a:xfrm>
                  <a:off x="770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467877D8-5544-DF45-ACAA-2FC6A6C4403E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36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C6E8C372-6834-6D4C-A97E-3BF511569595}"/>
                    </a:ext>
                  </a:extLst>
                </p:cNvPr>
                <p:cNvSpPr txBox="1"/>
                <p:nvPr/>
              </p:nvSpPr>
              <p:spPr>
                <a:xfrm>
                  <a:off x="734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B505C13A-E198-1840-8038-A0D7A377142F}"/>
                    </a:ext>
                  </a:extLst>
                </p:cNvPr>
                <p:cNvSpPr txBox="1"/>
                <p:nvPr/>
              </p:nvSpPr>
              <p:spPr>
                <a:xfrm>
                  <a:off x="80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67C6CF2F-0E7C-3544-A54E-F7664A0D5743}"/>
                  </a:ext>
                </a:extLst>
              </p:cNvPr>
              <p:cNvSpPr txBox="1"/>
              <p:nvPr/>
            </p:nvSpPr>
            <p:spPr>
              <a:xfrm>
                <a:off x="1575204" y="1276100"/>
                <a:ext cx="332499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0  1  0  1  A</a:t>
                </a:r>
                <a:r>
                  <a:rPr lang="en-US" sz="2000" baseline="-25000" dirty="0"/>
                  <a:t>3</a:t>
                </a:r>
                <a:r>
                  <a:rPr lang="en-US" sz="3200" dirty="0"/>
                  <a:t> A</a:t>
                </a:r>
                <a:r>
                  <a:rPr lang="en-US" baseline="-25000" dirty="0"/>
                  <a:t>3</a:t>
                </a:r>
                <a:r>
                  <a:rPr lang="en-US" sz="3200" baseline="-25000" dirty="0"/>
                  <a:t> </a:t>
                </a:r>
                <a:r>
                  <a:rPr lang="en-US" sz="3200" dirty="0"/>
                  <a:t>A</a:t>
                </a:r>
                <a:r>
                  <a:rPr lang="en-US" baseline="-25000" dirty="0"/>
                  <a:t>3</a:t>
                </a:r>
                <a:r>
                  <a:rPr lang="en-US" sz="3200" dirty="0"/>
                  <a:t> A</a:t>
                </a:r>
                <a:r>
                  <a:rPr lang="en-US" sz="2000" baseline="-25000" dirty="0"/>
                  <a:t>3</a:t>
                </a:r>
              </a:p>
            </p:txBody>
          </p: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ABA1BF4F-18CC-F84D-98EE-074A92F61A75}"/>
                  </a:ext>
                </a:extLst>
              </p:cNvPr>
              <p:cNvGrpSpPr/>
              <p:nvPr/>
            </p:nvGrpSpPr>
            <p:grpSpPr>
              <a:xfrm>
                <a:off x="4842203" y="1298488"/>
                <a:ext cx="3276697" cy="540000"/>
                <a:chOff x="1573971" y="1298488"/>
                <a:chExt cx="3276697" cy="540000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39FAFC79-CA42-F340-9B85-E6CCB46FBE4F}"/>
                    </a:ext>
                  </a:extLst>
                </p:cNvPr>
                <p:cNvGrpSpPr/>
                <p:nvPr/>
              </p:nvGrpSpPr>
              <p:grpSpPr>
                <a:xfrm>
                  <a:off x="1604353" y="1298488"/>
                  <a:ext cx="3153427" cy="540000"/>
                  <a:chOff x="6267794" y="658408"/>
                  <a:chExt cx="2880000" cy="540000"/>
                </a:xfrm>
              </p:grpSpPr>
              <p:sp>
                <p:nvSpPr>
                  <p:cNvPr id="46" name="TextBox 45">
                    <a:extLst>
                      <a:ext uri="{FF2B5EF4-FFF2-40B4-BE49-F238E27FC236}">
                        <a16:creationId xmlns:a16="http://schemas.microsoft.com/office/drawing/2014/main" id="{520BA237-C405-0C4C-A2D0-E1EFA90C0CE9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288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67B9E103-E3A5-E648-A388-F367A86EE59E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144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TextBox 47">
                    <a:extLst>
                      <a:ext uri="{FF2B5EF4-FFF2-40B4-BE49-F238E27FC236}">
                        <a16:creationId xmlns:a16="http://schemas.microsoft.com/office/drawing/2014/main" id="{3172AC68-3F1C-9D44-9C49-D165B4B34E8F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04DE0E80-151F-2943-B2BB-E985E6CEB933}"/>
                      </a:ext>
                    </a:extLst>
                  </p:cNvPr>
                  <p:cNvSpPr txBox="1"/>
                  <p:nvPr/>
                </p:nvSpPr>
                <p:spPr>
                  <a:xfrm>
                    <a:off x="770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0" name="TextBox 49">
                    <a:extLst>
                      <a:ext uri="{FF2B5EF4-FFF2-40B4-BE49-F238E27FC236}">
                        <a16:creationId xmlns:a16="http://schemas.microsoft.com/office/drawing/2014/main" id="{77F63049-8969-5B40-A553-8A44980A045A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36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1" name="TextBox 50">
                    <a:extLst>
                      <a:ext uri="{FF2B5EF4-FFF2-40B4-BE49-F238E27FC236}">
                        <a16:creationId xmlns:a16="http://schemas.microsoft.com/office/drawing/2014/main" id="{79BD86A8-EFC4-AF4C-B2B2-AB9970B0C453}"/>
                      </a:ext>
                    </a:extLst>
                  </p:cNvPr>
                  <p:cNvSpPr txBox="1"/>
                  <p:nvPr/>
                </p:nvSpPr>
                <p:spPr>
                  <a:xfrm>
                    <a:off x="734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2" name="TextBox 51">
                    <a:extLst>
                      <a:ext uri="{FF2B5EF4-FFF2-40B4-BE49-F238E27FC236}">
                        <a16:creationId xmlns:a16="http://schemas.microsoft.com/office/drawing/2014/main" id="{B4427196-4F50-4B41-90C8-5F72CCB5AE97}"/>
                      </a:ext>
                    </a:extLst>
                  </p:cNvPr>
                  <p:cNvSpPr txBox="1"/>
                  <p:nvPr/>
                </p:nvSpPr>
                <p:spPr>
                  <a:xfrm>
                    <a:off x="80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D468C439-9409-E147-9419-E0D063E958A0}"/>
                    </a:ext>
                  </a:extLst>
                </p:cNvPr>
                <p:cNvSpPr txBox="1"/>
                <p:nvPr/>
              </p:nvSpPr>
              <p:spPr>
                <a:xfrm>
                  <a:off x="1573971" y="1298488"/>
                  <a:ext cx="327669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dirty="0"/>
                    <a:t> A</a:t>
                  </a:r>
                  <a:r>
                    <a:rPr lang="en-US" sz="2000" baseline="-25000" dirty="0"/>
                    <a:t>2 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400" baseline="-25000" dirty="0"/>
                    <a:t>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endParaRPr lang="en-US" sz="2800" baseline="-25000" dirty="0"/>
                </a:p>
              </p:txBody>
            </p:sp>
          </p:grp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646F9795-1AFC-B245-8176-B8472FCF76E7}"/>
                  </a:ext>
                </a:extLst>
              </p:cNvPr>
              <p:cNvSpPr txBox="1"/>
              <p:nvPr/>
            </p:nvSpPr>
            <p:spPr>
              <a:xfrm>
                <a:off x="2978604" y="509314"/>
                <a:ext cx="5047408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2EFAF1E-F589-674D-8A98-F5A80DAB4B2F}"/>
                </a:ext>
              </a:extLst>
            </p:cNvPr>
            <p:cNvSpPr txBox="1"/>
            <p:nvPr/>
          </p:nvSpPr>
          <p:spPr>
            <a:xfrm>
              <a:off x="4842203" y="2588786"/>
              <a:ext cx="15201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12-bit address</a:t>
              </a:r>
            </a:p>
          </p:txBody>
        </p:sp>
        <p:sp>
          <p:nvSpPr>
            <p:cNvPr id="39" name="Right Arrow 38">
              <a:extLst>
                <a:ext uri="{FF2B5EF4-FFF2-40B4-BE49-F238E27FC236}">
                  <a16:creationId xmlns:a16="http://schemas.microsoft.com/office/drawing/2014/main" id="{AD04BC02-89E4-A744-B2C1-99BE0C85F7BA}"/>
                </a:ext>
              </a:extLst>
            </p:cNvPr>
            <p:cNvSpPr/>
            <p:nvPr/>
          </p:nvSpPr>
          <p:spPr>
            <a:xfrm rot="16200000">
              <a:off x="5468256" y="2362921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81175A5-787F-7242-99C4-F25EA188137A}"/>
              </a:ext>
            </a:extLst>
          </p:cNvPr>
          <p:cNvGrpSpPr/>
          <p:nvPr/>
        </p:nvGrpSpPr>
        <p:grpSpPr>
          <a:xfrm>
            <a:off x="3348026" y="3020436"/>
            <a:ext cx="884905" cy="1160390"/>
            <a:chOff x="4547031" y="4518057"/>
            <a:chExt cx="884905" cy="1160390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5DD70D8D-8E9D-4649-A738-70CBF2170C08}"/>
                </a:ext>
              </a:extLst>
            </p:cNvPr>
            <p:cNvGrpSpPr/>
            <p:nvPr/>
          </p:nvGrpSpPr>
          <p:grpSpPr>
            <a:xfrm>
              <a:off x="4547032" y="4926685"/>
              <a:ext cx="884904" cy="667015"/>
              <a:chOff x="4366926" y="4826186"/>
              <a:chExt cx="884904" cy="667015"/>
            </a:xfrm>
          </p:grpSpPr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D670EF51-1013-E945-A323-B43EBCEB49AD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69" name="Right Arrow 68">
                <a:extLst>
                  <a:ext uri="{FF2B5EF4-FFF2-40B4-BE49-F238E27FC236}">
                    <a16:creationId xmlns:a16="http://schemas.microsoft.com/office/drawing/2014/main" id="{AB939C56-F838-C849-AECE-725C8C4F9BA1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70" name="Right Arrow 69">
                <a:extLst>
                  <a:ext uri="{FF2B5EF4-FFF2-40B4-BE49-F238E27FC236}">
                    <a16:creationId xmlns:a16="http://schemas.microsoft.com/office/drawing/2014/main" id="{BED18F56-8FAE-BA4E-9CFD-84429477C2C6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3721BCC-873A-5848-B0DE-3B24A3B613AE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71E4AEE-7E55-424C-8B6F-89150F0DE93E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67" name="Right Arrow 66">
              <a:extLst>
                <a:ext uri="{FF2B5EF4-FFF2-40B4-BE49-F238E27FC236}">
                  <a16:creationId xmlns:a16="http://schemas.microsoft.com/office/drawing/2014/main" id="{F5291965-D616-5C42-A1EE-1C85D42B16BB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71562554-69DA-ED44-A01A-E86226307CCC}"/>
              </a:ext>
            </a:extLst>
          </p:cNvPr>
          <p:cNvSpPr/>
          <p:nvPr/>
        </p:nvSpPr>
        <p:spPr>
          <a:xfrm>
            <a:off x="2158684" y="3007337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 </a:t>
            </a:r>
            <a:r>
              <a:rPr lang="en-US" dirty="0"/>
              <a:t>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2E1C655-CD82-9149-AFF3-18DBC8CBA733}"/>
              </a:ext>
            </a:extLst>
          </p:cNvPr>
          <p:cNvSpPr/>
          <p:nvPr/>
        </p:nvSpPr>
        <p:spPr>
          <a:xfrm>
            <a:off x="2158684" y="3408206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2 </a:t>
            </a:r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FC518CF-47C5-4C41-B7E5-E29CC13F3A00}"/>
              </a:ext>
            </a:extLst>
          </p:cNvPr>
          <p:cNvSpPr/>
          <p:nvPr/>
        </p:nvSpPr>
        <p:spPr>
          <a:xfrm>
            <a:off x="2158684" y="3801960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1 </a:t>
            </a:r>
            <a:r>
              <a:rPr lang="en-US" dirty="0"/>
              <a:t>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49733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71618</TotalTime>
  <Words>3113</Words>
  <Application>Microsoft Macintosh PowerPoint</Application>
  <PresentationFormat>Widescreen</PresentationFormat>
  <Paragraphs>953</Paragraphs>
  <Slides>26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-webkit-standard</vt:lpstr>
      <vt:lpstr>Andale Mono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Shapton</dc:creator>
  <cp:lastModifiedBy>Andrew Shapton</cp:lastModifiedBy>
  <cp:revision>195</cp:revision>
  <cp:lastPrinted>2021-04-22T14:45:13Z</cp:lastPrinted>
  <dcterms:created xsi:type="dcterms:W3CDTF">2021-02-18T20:52:12Z</dcterms:created>
  <dcterms:modified xsi:type="dcterms:W3CDTF">2021-12-12T01:00:15Z</dcterms:modified>
</cp:coreProperties>
</file>